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3.xml" ContentType="application/vnd.ms-office.inkAction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4.xml" ContentType="application/vnd.ms-office.inkAction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5.xml" ContentType="application/vnd.ms-office.inkAction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6.xml" ContentType="application/vnd.ms-office.inkAction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7.xml" ContentType="application/vnd.ms-office.inkAction+xml"/>
  <Override PartName="/ppt/notesSlides/notesSlide15.xml" ContentType="application/vnd.openxmlformats-officedocument.presentationml.notesSlide+xml"/>
  <Override PartName="/ppt/ink/inkAction8.xml" ContentType="application/vnd.ms-office.inkAction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9.xml" ContentType="application/vnd.ms-office.inkAction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8.xml" ContentType="application/vnd.openxmlformats-officedocument.presentationml.tags+xml"/>
  <Override PartName="/ppt/notesSlides/notesSlide31.xml" ContentType="application/vnd.openxmlformats-officedocument.presentationml.notesSlide+xml"/>
  <Override PartName="/ppt/tags/tag1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39" r:id="rId2"/>
    <p:sldMasterId id="2147483745" r:id="rId3"/>
  </p:sldMasterIdLst>
  <p:notesMasterIdLst>
    <p:notesMasterId r:id="rId52"/>
  </p:notesMasterIdLst>
  <p:handoutMasterIdLst>
    <p:handoutMasterId r:id="rId53"/>
  </p:handoutMasterIdLst>
  <p:sldIdLst>
    <p:sldId id="367" r:id="rId4"/>
    <p:sldId id="457" r:id="rId5"/>
    <p:sldId id="458" r:id="rId6"/>
    <p:sldId id="459" r:id="rId7"/>
    <p:sldId id="463" r:id="rId8"/>
    <p:sldId id="478" r:id="rId9"/>
    <p:sldId id="464" r:id="rId10"/>
    <p:sldId id="465" r:id="rId11"/>
    <p:sldId id="466" r:id="rId12"/>
    <p:sldId id="467" r:id="rId13"/>
    <p:sldId id="504" r:id="rId14"/>
    <p:sldId id="479" r:id="rId15"/>
    <p:sldId id="510" r:id="rId16"/>
    <p:sldId id="502" r:id="rId17"/>
    <p:sldId id="468" r:id="rId18"/>
    <p:sldId id="469" r:id="rId19"/>
    <p:sldId id="476" r:id="rId20"/>
    <p:sldId id="480" r:id="rId21"/>
    <p:sldId id="481" r:id="rId22"/>
    <p:sldId id="506" r:id="rId23"/>
    <p:sldId id="483" r:id="rId24"/>
    <p:sldId id="501" r:id="rId25"/>
    <p:sldId id="513" r:id="rId26"/>
    <p:sldId id="514" r:id="rId27"/>
    <p:sldId id="517" r:id="rId28"/>
    <p:sldId id="518" r:id="rId29"/>
    <p:sldId id="519" r:id="rId30"/>
    <p:sldId id="511" r:id="rId31"/>
    <p:sldId id="521" r:id="rId32"/>
    <p:sldId id="515" r:id="rId33"/>
    <p:sldId id="485" r:id="rId34"/>
    <p:sldId id="489" r:id="rId35"/>
    <p:sldId id="486" r:id="rId36"/>
    <p:sldId id="487" r:id="rId37"/>
    <p:sldId id="488" r:id="rId38"/>
    <p:sldId id="495" r:id="rId39"/>
    <p:sldId id="490" r:id="rId40"/>
    <p:sldId id="491" r:id="rId41"/>
    <p:sldId id="496" r:id="rId42"/>
    <p:sldId id="492" r:id="rId43"/>
    <p:sldId id="498" r:id="rId44"/>
    <p:sldId id="497" r:id="rId45"/>
    <p:sldId id="507" r:id="rId46"/>
    <p:sldId id="509" r:id="rId47"/>
    <p:sldId id="520" r:id="rId48"/>
    <p:sldId id="500" r:id="rId49"/>
    <p:sldId id="522" r:id="rId50"/>
    <p:sldId id="47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CC"/>
    <a:srgbClr val="485E2A"/>
    <a:srgbClr val="000000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125" autoAdjust="0"/>
  </p:normalViewPr>
  <p:slideViewPr>
    <p:cSldViewPr showGuides="1">
      <p:cViewPr varScale="1">
        <p:scale>
          <a:sx n="83" d="100"/>
          <a:sy n="83" d="100"/>
        </p:scale>
        <p:origin x="783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22/01/2021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09:42:4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79">
    <iact:property name="dataType"/>
    <iact:actionData xml:id="d0">
      <inkml:trace xmlns:inkml="http://www.w3.org/2003/InkML" xml:id="stk0" contextRef="#ctx0" brushRef="#br0">2806 7876 0,'-17'0'120,"-15"0"-110,15 0 0,1 0-4,-1 0 8,1 0 0,-1 0 12,1 0-16,-17 0-2,33 16 0,-33-16 0,17 0 2,16 17-2,-16-17 0,-1 0 0,1 0 0,-17 33 0,17-33-5,-1 0 11,1 16 1,-1-16 25,1 16-15,0-16-18,16 17 8,-33-17-7,33 16-1,-17 1 13,1-1-7,16 1-6,0 15 3,-16-15-4,16-1 1,0 1 0,0-1 1,-17 0 0,17 1 5,0 16 29,0-17-33,0 0-5,0 1 8,0-1-9,0 1 11,0 32-10,0-33 8,0 1-5,0-1 6,0 1-6,0-1 9,17 17 64,-1-17-65,17 17-3,-17-33-7,-16 16 1,17 1 3,-1 16-2,0-17 1,1-16 0,-1 16 0,33-16 0,-49 17-2,33-17 3,-16 16 1,-1-16-3,33 17 0,-32-17 1,-1 32 3,0-32-6,34 17 6,-50-1-8,16-16 11,1 17-9,-1-17 3,0 0-1,17 16 2,-16-16-2,-1 0 2,0 0-3,1 16-1,-1-16 7</inkml:trace>
    </iact:actionData>
  </iact:action>
  <iact:action type="add" startTime="35635">
    <iact:property name="dataType"/>
    <iact:actionData xml:id="d1">
      <inkml:trace xmlns:inkml="http://www.w3.org/2003/InkML" xml:id="stk1" contextRef="#ctx0" brushRef="#br0">12241 7794 0,'0'-16'70,"32"16"-61,18-33-2,-1 33 2,-16 0-2,16 0 3,-16 0-4,16-17 4,0 17-6,-16 0 4,-17 0 0,1 0 0,16 0 0,-17 0 0,0 0 0,1 0 3,-1 0 0,1 0 1,-1 0-4,33 0 0,-32 0 0,-1 0 0,0 0-2,1 0 3,-1 17-2,33-1 3,-32 17 0,-1-33-2,1 16 0,-17 1 2,33-1-4,-17 1 8,-16-1-2,16 0-4,-16 17 0,17-16 0,-17-1 2,16 17-5,-16-17 6,0 34-3,0-18 0,0 1 0,0 0 0,0-17-5,0 1 12,0-1-10,0 17 6,0-17-3,0 17 1,0-16-2,0 32-4,0-33 8,0 1-3,0-1 0,0 1 4,0-1 0,0 0 0,-16 17 6,-1-16 1,1-17-6,0 16-3,-17-16-4,16 16 0,1 1 2,-17-1 0,0 17 0,0-17 0,17 1 0,-33-1 0,16 17-1,-16-17 0,32-16 1,1 17 0,-33-17-3,0 16 6,16-16-1,-17 33-4,34-33-3,-33 16 8,16-16-3,-16 0 0,32 0 0,-15 0 0,15 0 6,1 0-10,-17 0 10,17 0-11,-1 0 164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09:42:4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03">
    <iact:property name="dataType"/>
    <iact:actionData xml:id="d0">
      <inkml:trace xmlns:inkml="http://www.w3.org/2003/InkML" xml:id="stk0" contextRef="#ctx0" brushRef="#br0">15325 7072 0,'0'-33'44,"0"17"-17,0-1 52,17 17 3,-1 0-49,33 0-28,-16 0 7,16 0-6,-32 0 4,-1 0-4,1 0 7,15 0 2,-15 0-11,-1 0 11,1 0 67,15 0-70,-15 0-6,32-16 2,-33 16-1,1 0 1,-1 0 1,17 0-2,-16 0 23,-1 0-19,17 0-6,16 0 3,-16 0 1,16-16-1,-33 16-3,34-33 4,-18 33-1,-15 0 8,16 0-12,-17-17 4,1 17-1,-1 0 2,0 0 20,1 0-13,-1 0-6,33 0-6,-32 0 5,16 0-2,16 0 1,0-16 0,-16 16 0,-17 0 1,33 0-2,-32 0 1,-1 0-2,17 0 3,-33-16 3,49 16-5,-32 0 2,16 0-2,16 0 2,0 0-3,-33-17 1,17 17 2,-16 0-2,32 0 4,-33 0-8,17 0 10,16 0-8,-16 0 1,16 0 2,-16 0-2,16 0 4,1 0-2,-18 0 1,18 0-2,-18 0 1,18 0-2,-34 0 4,1 0-6,32 0 8,-33 0-6,1 0 2,-1 0 1,0 0-6,34-33 7,-18 33-1,18 0-1,-18 0-1,18 0 1,-17 0 1,-1 0-1,1 0-3,-16 0 6,-1 0-6,0 0 7,1 0-3,16 0 2,-17 0-2,0 33-4,17-33 4,16 0-1,-16 0-1,16 0 2,1 0-2,-17 0 2,16 0-2,-16 17-1,16-17 2,-33 0 1,33 16-2,-32-16 13,-1 0-7,1 0-4,-1 0 3,0 0-2,1 0 0,32 0-2,-32 16 0,-1-16-1,0 0 1,34 0 0,-34 17-1,17-17 2,16 33-2,0-33 4,-16 16-6,16-16 1,-32 0 0,16 0 4,16 33-2,0-33 0,-16 0 0,-17 0 0,1 0 0,15 0-4,1 0 7,-16-17-4,-1 17 4,33 0-6,-32 0 5,15-16-4,1 16 2,0 0-2,16-16 0,-16 16 4,49-33-1,-49 16-2,16 17 1,0-16 0,17 16 0,-17-33 1,-16 17-4,0 16 5,-17 0 8,1-17 48,-1 17-53,1-16-4,-1 16 7</inkml:trace>
    </iact:actionData>
  </iact:action>
  <iact:action type="add" startTime="17742">
    <iact:property name="dataType"/>
    <iact:actionData xml:id="d1">
      <inkml:trace xmlns:inkml="http://www.w3.org/2003/InkML" xml:id="stk1" contextRef="#ctx0" brushRef="#br0">2740 8434 0,'17'0'154,"-1"0"-142,0 0-2,17 0-4,16 0 4,1 0-6,-34 0 4,0 0 0,17 0 0,16 0-1,-16 0 2,0 0-1,-16 0-5,15 0 8,18 0-4,-18 0 1,18 0 0,-18 0-2,18 0 4,-18 0-2,18-33-2,-34 33 2,1 0-1,15 0 0,-15 0 1,-1 0 2,1 0-2,-1 0 0,0 0-4,1 0 6,32 0 0,-33 0-4,1 0 2,-1 0 0,33 0 0,-16 0-2,-16 0 1,32 0 0,-16 0 1,16 0 0,-33 0 1,17 0 0,0 0-3,-17 0 4,1 0-5,-1 0 2,33-16 3,-16 16-3,-16 0 2,32 0-1,-33 0 0,17 0-4,33 0 4,16-33 2,-49 33-2,16 0 0,0 0 1,-33 0-4,17 0 7,-16 0-4,-1 0 4,17 0 1,-17 0 1,1 0-1,-1 0-3,50-17-4,-1 1 3,17-17 0,83 17-1,113-66 0,-64 49 0,-17 17-3,-99 16 5,-81-33-5,-1 33 6,0 0 125,1 0-124,-1 0-4,1 0-2,-17-17 1,16 17 42,17 0-37,-17 0-3,1 0 0,-1 0 3,0 0 0,1 0-5,-1 0-1,17 0 2,49 0 1,17 0-2,32 0 2,-66-16-2,-15 16-1,15 0 4,-15-33-4,-34 33 2,0 0 99,1 0-93,-1 0-6,1 0-2,15-16 5,-15 16-1,-1 0 40,1 0-40,48 0 2,1 0-10,0 16 8,-17-16-3,0 0 2,-16 0-1,-17 0 4,1 0 66,15 0-68,18 17-3,64 15 0,-48-32 1,0 17 0,16-17 1,-49 0 0,16 16-4,-16-16 3,-1 0 46,-15 0-43,16 0-1,16 0-4,49 0 2,-32 0 0,-17 0 1,17 0-3,-33 0 2,-1 0 0,-15 0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09:42:4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571">
    <iact:property name="dataType"/>
    <iact:actionData xml:id="d0">
      <inkml:trace xmlns:inkml="http://www.w3.org/2003/InkML" xml:id="stk0" contextRef="#ctx0" brushRef="#br0">11748 6350 0,'17'0'102,"15"-16"-94,18-1 0,-1 1 0,0 16 0,-16-33-2,16 33 6,-16 0-9,16-16 8,0 16-5,-16-17 3,17 17-4,-34 0 9,33-33-8,-32 33 2,-1 0 0,17 0 0,16 0 0,-33 0 0,17 0-2,16 0 2,1 0 0,-34 0 0,17 0 0,-17 0 0,1 0 0,-1 0-5,33 0 8,-16 0-3,16 0 3,1 0-7,-18 0 5,18 0-1,-18-16 0,18 16-2,-34 0 0,33 0 4,-32 0 2,-1 0 10,1 0-10,-1 0-6,33 0 3,-32 0-1,-1 0 1,0 0-2,1 0 2,-1-16-1,1 16-2,32 0 2,-33 0 0,17 0 1,16 0-2,-32 0 2,-1-17-2,1 17 3,-1 0-8,17 0 8,-17 0 23,1 0-17,15 0-10,18 0 2,-18 0 2,1 0-1,-16 0-2,-1 0 2,0 0-1</inkml:trace>
    </iact:actionData>
  </iact:action>
  <iact:action type="add" startTime="60961">
    <iact:property name="dataType"/>
    <iact:actionData xml:id="d1">
      <inkml:trace xmlns:inkml="http://www.w3.org/2003/InkML" xml:id="stk1" contextRef="#ctx0" brushRef="#br0">17819 6383 0,'0'-17'120,"33"17"-111,16 0-2,-16-32 1,0 32-2,-17 0 6,1 0-8,-17-17 6,16 17-4,1 0 9,-1 0-1,0 0-5,34 0-1,-18 0 0,18 0 0,-1 0 0,-16 0 0,16-16-5,-16 16 5,16-33 2,-33 33-1,34 0-1,-34 0 0,0 0 0,1 0 0,-1 0-2,1 0 1,-1 0 2,17 0-1,-17 0 1,1 0-3,-1 0 4,17 0-4,16 0 0,0 0 3,-16 16-1,16-16 0,-16 0 0,0 0 0,-16 17 0,15-17-2,18 16 2,-34-16 1,0 0-3,1 0 4,-1 0-4,17 0 10,-17 0-12,1 0 6,-1 0-2,1 0 0,-1 0 7,0 0 32,17 0-29,-16 0-12,-1 0-1,0 0 4,1 0 46</inkml:trace>
    </iact:actionData>
  </iact:action>
  <iact:action type="add" startTime="64131">
    <iact:property name="dataType"/>
    <iact:actionData xml:id="d2">
      <inkml:trace xmlns:inkml="http://www.w3.org/2003/InkML" xml:id="stk2" contextRef="#ctx0" brushRef="#br0">7056 7006 0,'16'0'7,"33"0"0,-16 0 4,16 0-4,-16 0 2,16 0-4,-16 0 7,16 17-8,0-17 8,-16 0-8,49 0 4,-49 0 0,16 0-2,-16 0 2,16 0 0,1 0 1,-18-33-2,18 33 2,-17 0-5,16 0 9,0-16-9,-16 16 7,16 0-6,-16 0 4,16 0-2,-16 0 1,16 0 0,-33 0 1,1 0-4,-1 0 3,17 0 0,-16 0 0,15 0 2,-15 0-4,48 0 4,-15 0-5,-18 0-1,18 0 7,-18 0-6,18 0 6,-17 0-3,-1 0 0,-15 0 0,16 0 0,-17 0-2,0 0 4,17 0-4,0 0 3,-17 0-2,1 0 4,32 0-6,-33 0 7,17 0-9,16 0 4,-16 0 1,17 0 0,-18 0 0,18-17 0,-34 17 0,33 0-5,-32 0 10,-1 0-7,0 0-1,1 0 6,-1 0-1,33 0-4,1-33 2,-34 33-2,1 0 2,15 0 0,18-16 0,-1 16 0,-16 0-3,16 0 6,-16 0-5,16 0 4,-16 0-4,16 0 4,0 0-7,-16 0 8,16-16-3,-16 16 0,16 0-2,17 0 2,-1 0 0,-15 0 0,-1 0 0,-16 0 0,16 0 1,-16 0-2,16 0-4,-16 0 7,0 0-1,-17 0-2,17 0 2,-17 0-2,34 0 2,-18 0-1,-15 0-3,32 0 4,-16 0-2,16 0 3,17-33-4,16 33 4,-17 0-3,-32 0 3,16 0-7,-16 0 6,16 0-1,1 0 0,-18 0 0,18 0 0,-18 0 0,1 0 0,-16 0-1,-1 0 8,1 0-7,-1 0-2,0 0 4,1 0 0,16 0-7,-1 0 6,-15 0-1,-1 0 0,33 0 0,-16 0 0,16 0 0,-16 0 0,16 0-1,-16 0-1,17 0 5,15 0-5,17 0 4,-49 0-4,16 0-1,-32 0 10,-1 0-8,0 0 12,1 0-11,-1 0 0,17 0 0,-16 0 0,15 0-2,18 0 4,15 0-5,1 0 3,16 0 1,-16 0-1,-34 0-3,18 0 4,-34 0-3,0 0 4,1-17-2,16 17 19,-17 0-21,0 0 6,-16-16-6,17 16 2,-1 0 4,1 0 2,-1 0-6,0 0-2,17 0 0,-16-16 2,-1 16 24,0 0-6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0:40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442">
    <iact:property name="dataType"/>
    <iact:actionData xml:id="d0">
      <inkml:trace xmlns:inkml="http://www.w3.org/2003/InkML" xml:id="stk0" contextRef="#ctx0" brushRef="#br0">2871 9369 0,'-16'0'104,"0"17"-86,-17 15-16,-16-15 10,-1-1-8,34 17 6,-33-17-4,32 1 5,-16-1-4,17-16 2,-33 50-4,32-34 3,1-16 0,0 16 0,-1-16 1,-16 17-2,17-1 2,0 1-2,-1 15-1,1-15 2,-1-1-1,1-16 2,-17 33-1,17 16 0,16 0 0,-17-32-1,-32 16-1,33-1 4,-1-15-4,1-1 4,-1 17-3,-15 16 3,15 1-4,-16-18 4,17 18-6,0-1 4,-1-33 0,-16 33 0,17-16 0,16 17 0,-16-1 1,-17-16-2,33 16-1,0-16 2,0 16 2,0-33-5,0 1 6,0-1-5,0 17 2,0-17-2,33 17 2,-33-17 0,16 34 0,-16-17 0,16 16 0,17 0 0,-16 0 0,-1-16 0,-16 49-3,33 17 6,-17-1-5,17-32 5,-33 16-7,0-17 5,16 1-1,-16 16-3,0-49 4,33 32-1,-33-15 0,0-1 0,17-16 0,-17 16 0,0-16 0,32 16-2,-32 0 5,0-32-6,17 15 3,-17 18 0,0-34 0,0 0 0,0 1-2,0 16 2,0-1-1,0 1 3,0 49-3,0-49 1,0 16 0,0-16-3,0 16 3,0-32 5,0 32-10,0-16 6,0 16-4,-33-16 6,33 16-3,0 17 0,-16-17-2,16 0 2,0-16 0,0-17 0,0 1 2,0 16-7,-17-17 17,17 0-16,0 1 5,0 16-1,0 0 0,0-1 0,0 18 0,0 15-1,33 1 2,-33-17-6,0-16 9,16 82-6,-16-50 4,33-15-3,-33-18 4,0 18-7,17-34 7,-17 17-7,0-17 4,16 17 0,1 0-3,-1 16 6,17-16-3,-17 0 0,-16-17 0,17 1-1,-1-1 0,0 0 4,-16 1-2,17-1-1,-17 17-3,33-33 6,-33 16-6,0 1 6,0-1 1,16-16-4,-16 17-1,16-1 4,1 33-8,-1-32 8,17 15-3,-17 1 0,-16 0 0,17 16 0,32 1-2,-49-34 4,16 0-5,1 1 7,-1-17-7,-16 16 3,17 1 0,16-17 0,-33 16 0,16-16 174,-16-16-167,-16-50-8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7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423">
    <iact:property name="dataType"/>
    <iact:actionData xml:id="d0">
      <inkml:trace xmlns:inkml="http://www.w3.org/2003/InkML" xml:id="stk0" contextRef="#ctx0" brushRef="#br0">1066 6317 0,'-16'17'150,"0"-17"-142,-17 16 0,0 0 0,0 34 0,0-1 0,17-33-2,0 1 6,-1-1-3,17 17 1,-16 0 2,-1 0-7,-15 16 0,32-33 4,-17 17-1,1 16 0,-17 1 0,17-1 0,16-33-1,-17 1 2,17-1-6,-16 0 16,16 1-8,0-1-7,-17 17 5,17-17 67,0 17-68,-33 16-1,33-32 2,-16 32-1,16-33 0,0 1 8,0-1-10,0 1 2,0-1 4,0 1-4,0 32-3,0-16 6,0 16-4,33 0 2,-33-33-3,0 1 2,0-1 1,16 1 66,1-1-61,-17 17-9,16-17 4,-16 17-2,0 16 2,0-32-1,17 16 0,-17-1 0,0 1 0,16-16-2,-16 15 4,33 1 3,-33-16 96,0-1-97,0 0-4,0 17 0,0 0 0,0-17 4,0 1 34,16-1-32,1 34-8,-17-34 6,16 0-6,-16 1 2,16-1 0,17 33 0,-16-32 0,-17 16 2,16-33-2,-16 16 0,16 0-1,1 17 2,-1-33 3,-16 17-3,17-17-3,-1 16 1,17-16 3,-33 16 0,16 1-3,1-1 48,-1 1-41,0-1-6,1 17 50,-1-17-31,-16 1-12,33-17-9,-16 16 32,-1-16-31,0 0 2,1 0 13,-1 0 138</inkml:trace>
    </iact:actionData>
  </iact:action>
  <iact:action type="add" startTime="129435">
    <iact:property name="dataType"/>
    <iact:actionData xml:id="d1">
      <inkml:trace xmlns:inkml="http://www.w3.org/2003/InkML" xml:id="stk1" contextRef="#ctx0" brushRef="#br0">410 13947 0,'49'0'160,"-16"0"-151,16 0-1,-32 0 0,-1 0-1,1 0 0,-1 0 4,0 0-6,17 0 5,-16 0-3,-1 0 7,1 0-2,15 0-8,1 0 3,-16 0 1,-1 0 0,0-16 0,1 16 9,-1 0-10,1-17 1,32 1-4,-16 16 9,16-33-7,-33 33 4,-16-16 125,-16 16-86,-1 0-41,-15 0 2,-1 0-8,16 0 8,1 0-2,0-17 0,-17 17 0,0 0 5,17 0 0,-1-16 68,1 16-68,-1 0-3,1 0-1,16-17-2,-16 17 0,-17 0 19,49 0 97,1 0-111,-1 0-4,17 17 1,16-17-4,-16 0 6,16 16-7,-33-16 8,1 0 47,16 0-43,-17 33-8,0-33 150,1 16-146,-1-16-6,1 17 2,32-17 0,-33 0 3,1 16 68,-17 1-9,0-1-62,0 1 0,0-1-2,0 17 4,0-17-4,0 1 5,0-1-7,0 0 7,0 34-5,-17-34 0,17 17 2,-33 16 0,17 0 0,16-32-1,-16-1 1,16 0 0,-17-16 121,1 0-115,-17-16-7,17 0 2,-1 16-2,17-33 6,-16 33-5,16-17-2,0-15 2,0 15 1,0-32-2,0 33 1,0-1 0,0 1 2,16-33-5</inkml:trace>
    </iact:actionData>
  </iact:action>
  <iact:action type="add" startTime="132934">
    <iact:property name="dataType"/>
    <iact:actionData xml:id="d2">
      <inkml:trace xmlns:inkml="http://www.w3.org/2003/InkML" xml:id="stk2" contextRef="#ctx0" brushRef="#br0">21396 13160 0,'-16'0'100,"0"16"-84,-34 33-6,17-32-4,-16 15 5,0-15-6,16-1 2,0 1 1,17-17 0,-17 32 0,17-15 0,-33-1 0,32 33 0,1-49 2,-17 17-4,16-1 2,1 1-3,0-17 6,16-17 305,0 1-309,0-1 6,0-15 67,16 15-68,0 17-4,17-16 1,-33-1 18,17 1-15,-17-17-6,0 0 5,0 17-6,16 16 3,-16-16 4,0-1 1,0 1 8,0-1-13,0 1 14,0-17 26,0 50 76,0-1-117,0 17 0,0-17 2,-33 33-2,17-32 1,-1-1 0,1 33 2,16-32-4,-16-1 4,16 1-7,-17 15 6,17 1-1,-33 0 0,33-17 4,0 1-1,0-1-2,0 17-3,0-16 6,33-17 158,0 0-112,16-17-50,-16 17 0,16-16 3,1 16-6,-34 0 3,0 0 46,1 0 16,-1 0 62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7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07">
    <iact:property name="dataType"/>
    <iact:actionData xml:id="d0">
      <inkml:trace xmlns:inkml="http://www.w3.org/2003/InkML" xml:id="stk0" contextRef="#ctx0" brushRef="#br0">427 7663 0,'16'33'52,"0"-17"-39,34 17-5,-1 16 2,0 0-2,-16 0-2,16-32 2,0 32 0,1 0 0,-1-32 2,-16 16-3,16-17-1,0 0 3,0 34-4,-16-34 4,16 17-1,-32-33 0,-17 16-1,0-65 268,0 33-267,0-1 0,-17-16 0,1 17 0,16-17 0,0 0 0,-17 33 0,17-16-2,-32-1 180,32 1-174,-17-17-4,17 17 0,-16 16 5,49 33 116,-17 16-121,0-16 0,17 16 2,-33-33-4,0 1 2,17-17 0,-17 16 0,0 17 192,-17-33-192,-16 0 8,1 16-8,-50 1 0,16 16 1,0-17-4,17-16 5,16 0-4,-16 0 2,0 33 0,32-33 0,1 0 4</inkml:trace>
    </iact:actionData>
  </iact:action>
  <iact:action type="add" startTime="27691">
    <iact:property name="dataType"/>
    <iact:actionData xml:id="d1">
      <inkml:trace xmlns:inkml="http://www.w3.org/2003/InkML" xml:id="stk1" contextRef="#ctx0" brushRef="#br0">24251 7285 0,'-49'50'162,"33"-18"-154,-33 18-3,16-1 2,16-33 2,1 1-1,-1-1 0,1 33 0,16-16 0,0 16 0,0-32-2,0-1 10,0 1-6,-16-17 228,-17 0-184,16 0-38,1 0-8,0-33 0,-1 16 0,17-15 0,-16 32-2,-33-33 4,49 16-4,-17 1 2,34 32 287,-1 1-286,0-17-3,-16 16 151,0 1-143,0-1-4,0 33 1,0-32-10,33-1 7,-33 0 2,17-16 151,-1 0-135,0 0-2,1 0-16,-1 0 0,1-16-2,15 16 2,-15 0 1,-1-16 57,1 16-55,-1 0-3,33 0 0,-32 0 68,-1 0-62,17 0-4,-17 0-2,-32-17 146,-17-16-142,0 17-10,17-17 6,16 17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7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43">
    <iact:property name="dataType"/>
    <iact:actionData xml:id="d0">
      <inkml:trace xmlns:inkml="http://www.w3.org/2003/InkML" xml:id="stk0" contextRef="#ctx0" brushRef="#br0">2953 7548 0,'17'0'78,"-1"33"-65,50-17-3,-17 1-2,0 15 0,1-15 0,-18-17 0,-15 16 0,-1-16 1,17 17 4,0-17-3,16 32-4,-16-32 1,16 0 2,-16 0-3,-33 17 8</inkml:trace>
    </iact:actionData>
  </iact:action>
  <iact:action type="add" startTime="32339">
    <iact:property name="dataType"/>
    <iact:actionData xml:id="d1">
      <inkml:trace xmlns:inkml="http://www.w3.org/2003/InkML" xml:id="stk1" contextRef="#ctx0" brushRef="#br0">3479 7335 0,'16'16'124,"-16"17"-118,33 49 2,-33-49 2,0 16-4,0-16 2,0 16 0,0-33 0,0 1 128,0-1-122,-49-16-10,16 33 5,0-33-2,16 0 1,1 0 1</inkml:trace>
    </iact:actionData>
  </iact:action>
  <iact:action type="add" startTime="33732">
    <iact:property name="dataType"/>
    <iact:actionData xml:id="d2">
      <inkml:trace xmlns:inkml="http://www.w3.org/2003/InkML" xml:id="stk2" contextRef="#ctx0" brushRef="#br0">16802 6974 0,'-16'0'117,"-1"16"-98,-32 33-16,33-16 5,-34 16 2,34 0 3,-17-32-10,0-17 3,17 49 2,-17-32 0,17-17 1,-1 16 0,1-16 46,-17 16-41,-16 17-5,0-16 1,49-1-4,-17-16 5,1-49 177,16 16-182,0-16 2,0 16 0,0-16 0,0 32 74,0 66 122,-33-16-196,33 17-1,-16-1 1,16-16 0,0-17 0,0 17 16,0-17-17,0 1 8,0-1-4,0 0-7,16-16 70,0 17-31,17-1-30,-33 1-4,17-17 4,-1 32 18,0-32-9,1 0-9,-1 0 13,-16 17 18,17-17-18,32-49-18,0 32 0,-16 17-1,-17 0 2,-16-16 103,0-17-59</inkml:trace>
    </iact:actionData>
  </iact:action>
  <iact:action type="add" startTime="88045">
    <iact:property name="dataType"/>
    <iact:actionData xml:id="d3">
      <inkml:trace xmlns:inkml="http://www.w3.org/2003/InkML" xml:id="stk3" contextRef="#ctx0" brushRef="#br0">788 10288 0,'0'16'51,"0"1"-11,49 32-34,-16-49 2,16 17 0,0 15 0,0-15-1,-16-17 3,-17 0-4,1 0 4,32 16-5,-16-16 3,16 0-1,-32 0 2,-1 0-2,33 0 2,-32 0 3,-1 17 38,17-17-43,0 0 2,-50 0 102,1-17-94,-1 1-11,1-17 3,0 0-5,-1 0 7,-16 17 13,17-1-11,0 17-9,-1-32 17,1 32-13,-1 0 0,1 0 52,16 16 75,0 0-127,16-16 5,1 17-5,-17-1-1,16-16 3,-16 17-8,17-17 20,-1 16-11,17 1 64,-17 15-62,1-15-7,-1-1 1,0 1 8,1-1 1,-17 0 105,-17 17-113,-32 0-1,0 16 1,0 0 0,0-32 0,16 32-3,-17 0 6,34-32 1,16-1 92,0-32 4,0-1-101,0-16 3,0-147-3,0 164 2</inkml:trace>
    </iact:actionData>
  </iact:action>
  <iact:action type="add" startTime="99377">
    <iact:property name="dataType"/>
    <iact:actionData xml:id="d4">
      <inkml:trace xmlns:inkml="http://www.w3.org/2003/InkML" xml:id="stk4" contextRef="#ctx0" brushRef="#br0">15588 10354 0,'0'-33'12,"-17"33"96,1 0-88,-50 0-18,1 0 6,15 16 1,1-16-2,33 0 1,-17 17 0,17-17 133,-17 0-132,16 16 0,1-16-2,0 0 2,-1 17 99,-32 15-93,16-32-6,17 17-2,-1-17 3,17-33 131,0 17-132,33-17-3,-33 16 7,17-16 114,15 17-121,-32 0 2,0-1 7,17 17-6,-17-16 11,16-1-7,1 1 225,-1-17-223,33 0-6,0-16-1,-32 33-1,-1 16 1,-49 16 159,17 1-160,-17 32 2,0-49-2,17 49 1,0-33-1,-1 17 3,1-16-4,-1-1 3,-15 17-3,32-17 9,-17 1-9,17-1 4,-16 17-5,-1 16 5,17-32-1,-32 32-1,15 0-1,1-16 2,-1-17-6,-16 33 10,33-32-8,-16-1 2,16 1 2,-16-17 0,16 32 177,16-32-179,33 0 0,17 0 1,-17-16 0,-16 0 0,16 16 0,0 0-1,-32-17-1,-1 17 5,1 0 64</inkml:trace>
    </iact:actionData>
  </iact:action>
  <iact:action type="add" startTime="108022">
    <iact:property name="dataType"/>
    <iact:actionData xml:id="d5">
      <inkml:trace xmlns:inkml="http://www.w3.org/2003/InkML" xml:id="stk5" contextRef="#ctx0" brushRef="#br0">656 11798 0,'66'0'126,"-17"0"-121,-16 0 3,49 0 0,-49 0 0,-17 0 0,17 0 0,-17-17 73,17-32-72,16 0-2,1 0 2,-1 32-2,-98 1 205,32 16-181,1-17-27,-1 17 47,-15 0-28,48 0 272,33 0-283,1 0-9,-34 0 3,33 0 2,-32 0 0,-1 0 0,-16 33 244,-33-16-244,33 15-2,-16-15 2,16-1 1,0 17-1,0-17 0,-17 34-1,17-34 2,0 0 17</inkml:trace>
    </iact:actionData>
  </iact:action>
  <iact:action type="add" startTime="110453">
    <iact:property name="dataType"/>
    <iact:actionData xml:id="d6">
      <inkml:trace xmlns:inkml="http://www.w3.org/2003/InkML" xml:id="stk6" contextRef="#ctx0" brushRef="#br0">12208 11502 0,'-33'0'70,"0"0"-60,-16 0-4,0 33 4,-1 16-3,18-49-1,-18 17 1,1-17 2,16 16-1,-16-16-1,0 33 1,16-33 0,-16 16 1,0 1-4,16-17 5,-16 33-3,-1-33 1,34 0-3,0 0 7,-1 0 40,1 0-36,-1 0-11,34-33 194,32 16-186,-33 1-9,1 0 4,-1-1-1,-16 1 2,0 32 195,-49 17-197,33 0 4,-1-17-5,1 17 3,-1-17-3,-16 17 1,17-16 0,16-1-1,-16-16 5,16 16 125,16-16-124,17 17-4,0-1-1,16 17-1,0-17 6,-16 1-8,49 32 7,-49-49-6,16 33 4,0-33-3,-32 16 2,-1-16-1</inkml:trace>
    </iact:actionData>
  </iact:action>
  <iact:action type="add" startTime="144499">
    <iact:property name="dataType"/>
    <iact:actionData xml:id="d7">
      <inkml:trace xmlns:inkml="http://www.w3.org/2003/InkML" xml:id="stk7" contextRef="#ctx0" brushRef="#br0">607 14259 0,'131'-17'93,"1"-15"-86,-1 32 1,-33 0 1,-16-33-2,-16 33 3,-17 0-4,-32 0-2,-1 0 4,-32 0 163,-1-17-165,-32-15 1,0-18 2,0 1-4,-1 0 6,34 0-4,-33 32 2,32 1 20,50 16 141,0 16-161,16 17-1,0 16-1,-32-32 1,32-1 1,-16 33-4,16 1 5,-16-18-4,-17 1 2,1 0 0,-1 16-2,-16-32 4,33 15-1,-33 18-4,0-34 15,0 1 101,-33 32-112,-16 0-3,16-33 3,0 1-2,33-50 119,0 0-118</inkml:trace>
    </iact:actionData>
  </iact:action>
  <iact:action type="add" startTime="147468">
    <iact:property name="dataType"/>
    <iact:actionData xml:id="d8">
      <inkml:trace xmlns:inkml="http://www.w3.org/2003/InkML" xml:id="stk8" contextRef="#ctx0" brushRef="#br0">5431 7367 0,'-33'17'151,"33"-1"-145,-16 1 4,-1 32-2,1 0 0,16-33-2,-16 1 3,16-1-1,-33 1 0,33-1 8,-17-16-9,17 17 101,0 32-99,-49 0 1,49-16-6,-16 16 3,-1-33 9,17 1-10,0-1 17,0 17-6,0-17-7,0 17-3,0-16 0,0-1 17,0 17-12,0 0-6,17-17 4,-17 33-4,0-32 6,0-1-8,0 1 4,0-1-2,0 0 2,0 1 0,0 16 1,0-17-2,0 0 1,0 1 1,0-1-4,16 1 12,-16-1-7,0 17-5,33-17 1,-17 1 4,-16-1-2,17 1-2,-17-1 2,16 0 0,1 1 0,-1 16 8,0-17-4,17-16-6,-16 16 3,-1 1-2,0-1 2,17-16-2,0 17 2,0 15-2,16-32 2,-16 0-6,16 17 7,-32-17-2,-1 0 0,33 0 0,-32 0 0,15 16 0,18-16 0,-34 0-2,17 0 2,16 33 1,0-33-2,-16 0 2,16 0-1,-16 0 1,16 16-5,-32-16 2,-1 0 8,1 0 28,32 0-34,-16 0 2,16 0-4,0 0 3,-16 0-2,16 0 4,-32 0-6,-1 17 1,0-17 6,34 49-2,-18-33-4,18 1 4,-1 16-4,0-17 2,-16 1-2,16-17 2,-32 0 0,-17 32 0,16-32 46,0 0-42,50 0-3,-17 0-2,-16 17 2,16-17-4,1 16 5,-34-16-4,0 0 5,1 0 49,32 0-52,17 0-1,-34 0 3,18 0-3,-1 0 3,-33 0 52,1 0-30,16 0-25,49 0 2,-50 0-3,18 0 1,-18 0 2,-15 0 8,16 0 23,-17 0-27,0 0-6,17 0 1,17 0 0,-34 0 10,0 0 23,1 0-26,32 0-10,-16 0 5,16 0-3,-33 0 4,17 0-6,0 0 5,-17 0-6,1 0 10,16 0-8,16 0 4,-16 0-4,0 0 3,32-49-2,-32 33 5,16-17-8,0 33 0,-16-17 7,49 1-4,-49-17 1,16 17 1,1 16-1,-34 0-3,0 0 7,1-17 66,32 17-70,17 0 0,-1 0 0,34-33 0,81 33-2,-81 0 2,-34 0 1,-15 0-2,-1-16 2,-16 16-2,-17 0 3,0 0 65,34 0-59,81 0-7,49 33-2,17 0 2,-33-33-3,17 0 1,-1-17 1,-32 1 0,-99-17 0,-32 33-1,-1-16 157,50 16-153,65 0-3,-33 0 0,1 0 0,-34 0-1,-15 0 0,-17 0 2,-17 0 4,17-17 113,-17 17-119,1-16 52,-1-1-45,0-32-8,1 33 2,16-1 1,-17 1 3,0 0-3,1-17-1,-1 16-1,-16 1 73,0 0-63,17-17-12,15-17 6,-32 34-6,0 0 3,17-17 1,-17 0-4,0 17 6,0-1-3,0 1-1,0-17 2,0 17-2,0-1 0,0 1 0,-17 16 3,17-17-4,0 1 5,0 0-6,0-17 5,0 16-4,0 1-2,0-1 6,0 1-1,-32-33-2,32 32 1,-17-15 1,1 15-2,-1-32 2,17 33-4,-16-1 5,-17 17-4,17-16 4,-1-33-4,17 32 2,-16 1 0,0-1-2,-1 1 2,-16-17 0,1 0 0,15 33 0,1-16 1,-34 16-2,1-33 3,33 17-6,-17 16 2,17 0 2,-34-17 2,18 17-2,-18-16 4,1 16-8,-17 0 4,17-33-2,16 33 2,-16 0 1,33 0-2,-17 0 2,17 0-2,-17 0 2,16 0-4,1 0 3,0 0-1,-17-16 2,-16-1-1,-1-16 0,1 17 0,16 0 0,-16 16-2,0-33 3,16 16-1,-16 17-1,32 0 2,1-16-2,-33 16 3,16 0-4,-16 0 0,16-33 3,-16 33-2,-1 0 1,18 0-2,15-16 4,1 16-2,-33 0 0,32 0-2,-48 0 3,32 0-4,-17 0 7,-15 0-6,16 0 4,16 0-4,-49-17 0,49 17 2,-16 0 0,16 0 0,-16 0 0,32 0 0,-32 0-1,33 0 2,-1 0-3,-16 0 4,17 0-4,-17 0 4,0 0-4,17 0 2,-17 0 0,-16-33 0,32 33-2,-32 0 2,16 0 0,-16-16-2,0 16 4,16 0-2,-16-16 1,16 16-2,-16 0 1,-17 0-2,17 0 2,-17 0 0,17 0 0,16 0 0,-49 32 0,50-32-2,-18 0 2,17 0 0,-16 0-2,0 17 5,16-17-4,-49 0 1,17 16 0,-34 17-2,33-16 3,-16 15 1,17-15-5,16-17 1,-1 33 5,34-33 1,0 0 41,-1 16-39,-16 0-6,-16-16 1,0 0-2,16 0 3,-16 0-4,16 0 3,-16 0-2,16 0-1,-16 0 3,32 0-2,-32 0 1,16 0 0,-16 0 0,16 17 0,-16-17 1,16 0-6,-49 33 9,49-33-6,-16 16 4,0 17-4,16-33 4,-16 0-4,0 0 4,32 16-7,-16-16 5,17 0 5,0 0-3,-17 0-5,16 0 4,-15 0-1,-18 0-3,18 0 3,-51 0-1,18 0 3,16-16-4,16 16 4,-16 0-2,32 0 1,1 0-4,-1 0 98,-32-17-95,16 17-3,-16 0 6,16-16-6,0 16 8,17 0-5,0-16 42,-1 16-38,1 0-4,-1-17 42,1-16-34,-33 33-10,16 0 1,-16 0 2,16 0-2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7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36">
    <iact:property name="dataType"/>
    <iact:actionData xml:id="d0">
      <inkml:trace xmlns:inkml="http://www.w3.org/2003/InkML" xml:id="stk0" contextRef="#ctx0" brushRef="#br0">8352 8221 0,'0'16'128,"33"-16"-117,16 0-6,0 0 6,-16 0-6,-17 0 3,1 0 72,32 0-72,-16 0 0,16 16 1,-33-16-2,1 0 101,16 0-91,-1 33-10,18-33 2,-18 0-5,18 17 5,-34-17-1,0 0 96,50 16-94,-17-16-4,17 33 4,-50-33-4,1 0 5,-1 0 119,17 0-123,-17 0-1,1 0 2,-1 16 76,33 1-74,17 16-2,0-17-2,16 17 2,-49-33 0,16 0 1,-16 0-2,16 0 1,-33 0 0,1 0 2,-1 0 46,17 0-30,16-17-18,33 17 1,-49 0-2,16 0 2,-16 0-4,16 17 1,-32-17 4,-1 0 72,33 0-74,0-17 0,-16 1-2,17-17 3,-34 33-4,0 0 8,1 0-8,16 0 7,-17-16 29,0 16-28,1 0-5,16 0 0,49 0-2,-50 0 2,18 0 0,-17 0 1,-17 0-2,17 0 1,-17 0 104,17 0-104,16 0 0,50-17 0,-34 17-2,-16 0 2,-16-33 0,0 33 0,-16 0 0,-17-16 0,16 16 10,0-16 10,1 16-11,-1 0 8,1-17-12,-1 1-6,33-1 2,0-32-2,1 16 2,-18 17-4,-15 16 3,-17-16 0,33 16 66,-17-17-62,1 17-2,-1 0 2,-16-16-4</inkml:trace>
    </iact:actionData>
  </iact:action>
  <iact:action type="add" startTime="25932">
    <iact:property name="dataType"/>
    <iact:actionData xml:id="d1">
      <inkml:trace xmlns:inkml="http://www.w3.org/2003/InkML" xml:id="stk1" contextRef="#ctx0" brushRef="#br0">12634 13603 0,'-16'-17'80,"0"-16"-64,-1 17-8,1-1-2,16 1 2,-17 16 1,1-16 2,-17-1 1,33 1-3,-16 16-2,-1-33-3,-16 17 6,1-34-2,15 34 0,1 0 0,-1-17 0,-32 0 0,0 17 0,33-1-2,-17 1 2,-17-17 0,34-16 1,-17 49-2,17-17 2,-1 17-3,-15-16 6,15-1-9,-16 1 5,1 16 0,-18-33 0,34 17 0,-17 16 0,17 0 4,-17-17-9,0 17 8,17 0-3,-34 0 0,18 0 0,-18-16 0,18 16 0,-1 0 0,16 0-3,-15-16 6,15 16-5,1 0 6,-17 0 8,17 0 22,-1 0-30,-16 0-6,-16 0 0,0 16 5,32-16-4,1 0 4,0 16 66,-1 1-63,1 16-5,16-17-4,-33-16 7,33 16 70,0 1-74,-16-17-4,16 33 4,0 16 5,0-33-8,-17 34 3,17-34 0,0 0 0,-16 17 0,16 0-2,0 0 52,-17-17-46,17 1-4,0-1 0,-16 0 0,16 17 7,0-16 1,-33-1 57,17 0-57,16 1-10,0-1 4,-17-16-4,1 17 86,-33 32-84,16 0 2,-16 0-2,-1-32-2,1 32 3,33-33-2,16 1 1,-17 32 1,17-33-2,-16 1 2,16-1-2,0 1 65,16-1-57,1 33-6,16 1-1,-17-34 4,0 0 2,1 1-3,-1 32-6,17-16 3,0 16 1,0 0-1,-33-32-1,16-17 7,0 16-6,1 0 0,32 34-2,0-1 5,-32-16-5,-1 0 4,1-33 9,-1 16-10,17 0-3,0 1 4,16 32-3,0 0 0,-16-32 2,-33-1-1,33-16 12,-17 16-13,17 34 0,16-1 0,0 0-1,1-49 5,-50 17-6,16-17 3,17 16 52,-17-16-46,33 0-5,-16 0-2,16 0-1,1 0 4,-34 0-3,-16-16 2,17 16 37,15-33-38,18 16 0,-1 1-2,-33-17 5,1 17 66,32-50-66,0 33-3,-33 0 0,17 1-3,-16 15 7,32-32-8,-33 33 7,-16-1-7,50-32 5,-34 16-1,-16 0-1,0 17 2,16-17-3,-16-16 4,0 16-4,33-16 2,-16 0 0,-17 16 2,0-16-6,16-1 7,17 34-6,-33 0 3,16-1 9,-16 1-11,17-34 4,-1 34 102,-16 0-102,16-34-5,-16 34 6,17 16-6,-17-16 146,-17 16-136,17-17 12,0-16-19,17-16 4,-1 49-8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48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156.64336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1-22T10:07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250">
    <iact:property name="dataType"/>
    <iact:actionData xml:id="d0">
      <inkml:trace xmlns:inkml="http://www.w3.org/2003/InkML" xml:id="stk0" contextRef="#ctx0" brushRef="#br0">12798 12077 0,'-32'0'25,"15"0"-14,1 0-4,16 16 2,0 0 17,-17-16 16,34 0 26,-1 0-58,17 0-4,-17 0 8,17 0-7,-16-16 2,-1 0-1,17-1 0,-17 1 0,17-17 0,-17 17 6,34-1-13,-34 1 16,1 16-12,-1-17 6,0 17-5,-16-33 1,33 17 2,-16 16-6,15-16 8,-15-1-4,-1 1 2,33-1-2,1-15 1,-18 15 0,18 17 1,-34-16-6,1 16 9,-1 0 2,17-17-2,0 17-3,-17-32-2,0 15 2,1 17-4,16-16 6,-1-1-6,18 1 3,-34 16 0,0 0-2,-16-33 4,0 17 141,0-1-85,0 1 42,-32 16-91,-18-17-11,1-15 2,0 32 0,33-17-1,-1 17 2,1 0-2,-1-16 3,1 16 18,32 0 150,1 16-170,-1-16 4,1 17-4,15-17 0,1 0 1,-16 32-2,32-32 1,-33 0-2,1 17 2,-1-17 4,0 0-4,34 16-1,-34-16 5,0 17 3,1-17-4,-1 0 90,1 0-88,-1 0-3,17 0-2,-33 16 183,-16 1-174,-1 32-12,1-33 5,-1 1-4,1 32-1,-17-16 6,33-17 0,-16 33-6,-1-32 3,17-1-2,-16 0 2,16 17-1,-17-16 1,17-1 1,-32 17-1,15-17 0,1 34 0,16-1-5,-17-33 8,1 1-6,-17 15 6,33-15-3,-16 16 0,-1-33 9,17 16-9,0-49 162,-16 33-162</inkml:trace>
    </iact:actionData>
  </iact:action>
  <iact:action type="add" startTime="119076">
    <iact:property name="dataType"/>
    <iact:actionData xml:id="d1">
      <inkml:trace xmlns:inkml="http://www.w3.org/2003/InkML" xml:id="stk1" contextRef="#ctx0" brushRef="#br0">10780 10321 0,'0'-33'156,"0"0"-143,0 17-6,0-1 8,0 1 0,0 0 0,0-17-2,17 33 7,-1-17-6,0 1-6,17 16 11,-16-16 8,-1 16-19,0-17 0,1 17 8,-1 0 58,33 0-64,-16 0-7,-16 0 5,-1 0 0,33 0 1,-32 0-1,32 17 0,-33-17-1,17 32 2,16-15-1,1-1 0,-18 17-1,1-17-1,0 1 5,-16-1-5,-1 1 4,17-17-7,-17 16 11,-16 17-4,17-17-1,-17 1 5,0 16-9,16-17 7,-16 33-11,0-16 6,0 16 3,0 0-2,0-16-2,0-16 4,0-1-1,0 33-2,0-32 1,-16-1-2,16 33 6,-33-32-8,16 16 7,1-17-5,0 33 1,-1-32 2,17-1-4,-33 0 3,17 1 1,-1 16-1,1-1-1,0-15 6,-1-1-6,1-16 0,-17 17 1,0 15-1,-16 18-1,0-34 5,16 1-4,-16 15 2,-1-15-3,18-17 2,-1 0-1,0 16 2,-16-16-4,32 0 6,-15 0-3,-18 0-3,18 0 3,-18 0-2,18 0 5,-18 0-4,34 0 2,-1 0-2,-32 0 3,33 0-4,-1 0 5,1 0-3,0 0 11,32 0 124,17 0-137,16-33 2,33-16-1,-49 33 4,16-34-3,-32 50 0,-1-16 0,17 16 0,-17 0 146,1 0-141,-1 0-6,0 0 1,34 0-4,-34 0 6,0 0-2,1 0 4,-1 0-8,1 0 9,-1 0-7,17 0 4,0 16-6,16 17 5,-33-16-2,17-1 2,16 17-2,1-17 2,-1 1-1,-16 16-5,16-17 8,0-16-4,-32 16 3,-1-16-6,0 17 7,1-17-4,32 33 4,-33-33-8,1 16 6,-1-16 2,1 0-1,-17 16-4,16-16 20,17 0 2,-17 17-14,1-17-4,-17 16-4,16-16 4,-16-16 46,0-33-46</inkml:trace>
    </iact:actionData>
  </iact:action>
  <iact:action type="add" startTime="121267">
    <iact:property name="dataType"/>
    <iact:actionData xml:id="d2">
      <inkml:trace xmlns:inkml="http://www.w3.org/2003/InkML" xml:id="stk2" contextRef="#ctx0" brushRef="#br0">12454 10173 0,'-17'0'58,"1"0"-52,0 0 2,-1 0 0,1 0 14,-17 0-11,17 17-4,-1-17 5,17 16-6,-16-16 2,-1 16 2,1-16 0,0 17 0,-17-17-6,16 49 4,1-33 0,-1 1 2,1-1-2,0 1 0,-1 16 0,17-17-4,-33 0 8,17 1-2,0 32-4,16-33 8,-17 1-8,1-1 4,-1 1-6,17-1 6,-32 0-2,32 34 0,0-34 2,-17-16 0,17 16-4,0 17 1,0 0 4,0-17-1,0 1-4,0-1 2,0 1 0,0-1 2,0 1 12,0 15-12,0-15 34,33-17-38,-17 16 4,1 1-2,-1-17-1,1 16 0,-1-16 3,-16 16-6,49-16 6,-32 0-2,-1 0 2,-16 17 0,33-17-2,-33 33 0,49-33-2,-32 0 2,-1 0 1,0 16 0,1-16-1,-1 0 0,17 0 1,-17 0 0,1 0-2,-1 0 9,1 0-5,-1 0 1,0 0-6,34-33 1,-34 33 2,33-16-3,-32-1 4,-1 1-4,1 0 4,32-17-2,-33 16 0,1 1 2,-1 0-4,-16-1 22,16 1-2,-16-1-19,0-32 6,0 33-9,0-1 8,0 1-8,0-33 6,0 16-6,0-16 6,0 32-3,0 1 2,0-33-1,0 32 0,0 1 0,0-17 0,0 17-4,0-17 3,-16 16 7,16 1-12,0-1 9,-16 1-5,-1 0 4,-16-1-4,33 1 1,-16-17 2,0 17-1,16-1 0,-17 1-2,1-1 5,-1 1 46,1 16-35,-33 0-16,16 0 2,0 0 0,0 0 2,17 0-2,-1 0-2,1 0 2</inkml:trace>
    </iact:actionData>
  </iact:action>
  <iact:action type="add" startTime="123231">
    <iact:property name="dataType"/>
    <iact:actionData xml:id="d3">
      <inkml:trace xmlns:inkml="http://www.w3.org/2003/InkML" xml:id="stk3" contextRef="#ctx0" brushRef="#br0">13438 10058 0,'0'33'81,"-16"-16"-73,0-1 0,-1 0 0,-16 17-3,17 16 6,-1 1-2,-32-1-4,33 0 3,-33-16 0,16 16 0,0-32 0,0 32 0,33-33 0,-16-16 0,16 17 1,-17 15-5,17-15 7,-16-1-5,16 1 8,-16-1-5,-1 0 10,17 1-12,-33 16 6,33-17 4</inkml:trace>
    </iact:actionData>
  </iact:action>
  <iact:action type="add" startTime="123906">
    <iact:property name="dataType"/>
    <iact:actionData xml:id="d4">
      <inkml:trace xmlns:inkml="http://www.w3.org/2003/InkML" xml:id="stk4" contextRef="#ctx0" brushRef="#br0">13389 10583 0,'0'17'64,"0"-1"-56,-16-16 0,16 17 16,0-1-10,-17-16-6,17 33 15,0-17 4,0 1-8,17-17-11,-17 16 5,16-16 28,1 0 42,-17-16-63,32-1-6,-32-16-8,17 33 5,-17-16-4,0 0 2,0-1 2,16 17-4,-16-16-1,0-1 4,0 1-4,0 0 5,0-17-5,0 16 8,-16 17-8,16-16 12,-33 16 5,17 0-1,-1-16-12,1 16 7,-1 0-8,1 0 9,-1 0-10,-15 0 4,15 16 3,17 0-2,-16-16 1</inkml:trace>
    </iact:actionData>
  </iact:action>
  <iact:action type="add" startTime="125015">
    <iact:property name="dataType"/>
    <iact:actionData xml:id="d5">
      <inkml:trace xmlns:inkml="http://www.w3.org/2003/InkML" xml:id="stk5" contextRef="#ctx0" brushRef="#br0">13077 9845 0,'0'16'43,"-16"-16"-35,16 17 0,0-1 11,-16 1-6,16-1 37,0 17-40,-33-17-2,33 1 0,0-1 11,0 1-13,0-1 4,0 0-3,0 17 12,16-16-3,-16-1 5,17-16-14,-1 16 4,0-16 13,1 0 30,-1 0-42,1-16-7,15 0 5,-32-17-3,17 33 0,-17-17 2,0 1 1,0 0 38,0-1-34,-33 1-8,17 16 4,16-17-4,-17 17 0,1 0 18,16-33-10,-17 33-8,1 0 4,0 0 2,-17 0 62,16 0-59,1 0-7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22/01/2021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6F82F5-6754-48F5-8E02-90DA757BF23F}" type="slidenum">
              <a:rPr lang="en-GB"/>
              <a:pPr/>
              <a:t>2</a:t>
            </a:fld>
            <a:endParaRPr lang="en-GB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12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01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02DD3F-41D8-422C-B37D-A60D4F981ED9}" type="slidenum">
              <a:rPr lang="en-US"/>
              <a:pPr/>
              <a:t>14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0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BF7BF-8D7C-4FE0-AFF9-FD960D7CF6BE}" type="slidenum">
              <a:rPr lang="en-GB"/>
              <a:pPr/>
              <a:t>15</a:t>
            </a:fld>
            <a:endParaRPr lang="en-GB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C28227-75E8-4342-A0F9-116E3E028123}" type="slidenum">
              <a:rPr lang="en-GB"/>
              <a:pPr/>
              <a:t>16</a:t>
            </a:fld>
            <a:endParaRPr lang="en-GB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6DFDFC-489B-41F4-9BBE-1032D32E61EF}" type="slidenum">
              <a:rPr lang="en-GB"/>
              <a:pPr/>
              <a:t>17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8262D8-C31D-40AE-8E1A-ABCFA459CE50}" type="slidenum">
              <a:rPr lang="en-US"/>
              <a:pPr/>
              <a:t>18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A2578-5500-4106-A525-2C287BC5D83E}" type="slidenum">
              <a:rPr lang="en-US"/>
              <a:pPr/>
              <a:t>19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8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46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8847E-3384-4668-A206-3F2273C3BCC6}" type="slidenum">
              <a:rPr lang="en-GB"/>
              <a:pPr/>
              <a:t>3</a:t>
            </a:fld>
            <a:endParaRPr lang="en-GB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681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637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007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89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609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721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3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253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828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8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993B3-6AB7-4AC1-BF1D-931DD6A25BBC}" type="slidenum">
              <a:rPr lang="en-GB"/>
              <a:pPr/>
              <a:t>4</a:t>
            </a:fld>
            <a:endParaRPr lang="en-GB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603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187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415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87E32-61A4-4EA8-AB82-20BE9E190A5F}" type="slidenum">
              <a:rPr lang="en-GB"/>
              <a:pPr/>
              <a:t>48</a:t>
            </a:fld>
            <a:endParaRPr lang="en-GB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FFE14D-8FBF-4E69-AF86-D0CC69349647}" type="slidenum">
              <a:rPr lang="en-GB"/>
              <a:pPr/>
              <a:t>5</a:t>
            </a:fld>
            <a:endParaRPr lang="en-GB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EB4DDE-3AD7-4CD0-8042-B82EC937CB96}" type="slidenum">
              <a:rPr lang="en-US"/>
              <a:pPr/>
              <a:t>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D61D7-1F6E-451E-8CCC-B735361CD7F6}" type="slidenum">
              <a:rPr lang="en-GB"/>
              <a:pPr/>
              <a:t>7</a:t>
            </a:fld>
            <a:endParaRPr lang="en-GB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C0B8A6-547A-4B13-8826-7A73C9524313}" type="slidenum">
              <a:rPr lang="en-GB"/>
              <a:pPr/>
              <a:t>8</a:t>
            </a:fld>
            <a:endParaRPr lang="en-GB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E5D74-6977-4408-B809-8A5ABED540F7}" type="slidenum">
              <a:rPr lang="en-GB"/>
              <a:pPr/>
              <a:t>9</a:t>
            </a:fld>
            <a:endParaRPr lang="en-GB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FBF834-60FF-489D-A4A3-9E16A1F5312B}" type="slidenum">
              <a:rPr lang="en-GB"/>
              <a:pPr/>
              <a:t>10</a:t>
            </a:fld>
            <a:endParaRPr lang="en-GB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8200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93D87-CF50-4A05-85B8-B958C83E0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1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164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3"/>
            <a:ext cx="5616210" cy="692935"/>
          </a:xfrm>
        </p:spPr>
        <p:txBody>
          <a:bodyPr lIns="0" tIns="0" rIns="0" bIns="0"/>
          <a:lstStyle>
            <a:lvl1pPr>
              <a:defRPr sz="4502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20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499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346453"/>
          </a:xfrm>
        </p:spPr>
        <p:txBody>
          <a:bodyPr lIns="0" tIns="0" rIns="0" bIns="0"/>
          <a:lstStyle>
            <a:lvl1pPr>
              <a:defRPr sz="2251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674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997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53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053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754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08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162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849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81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379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57146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07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1566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24FA318-6367-466D-BC4E-ACD4FBC517E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6" r:id="rId9"/>
    <p:sldLayoutId id="2147483734" r:id="rId10"/>
    <p:sldLayoutId id="2147483737" r:id="rId11"/>
    <p:sldLayoutId id="2147483738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880" y="874379"/>
            <a:ext cx="818824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00CCCC"/>
                </a:solidFill>
                <a:latin typeface="Founders Grotesk Light"/>
                <a:cs typeface="Founders Grotesk Light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63895" y="2190462"/>
            <a:ext cx="561621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0" i="0">
                <a:solidFill>
                  <a:schemeClr val="bg1"/>
                </a:solidFill>
                <a:latin typeface="Founders Grotesk Light"/>
                <a:cs typeface="Founders Grotesk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77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25">
        <a:defRPr>
          <a:latin typeface="+mn-lt"/>
          <a:ea typeface="+mn-ea"/>
          <a:cs typeface="+mn-cs"/>
        </a:defRPr>
      </a:lvl2pPr>
      <a:lvl3pPr marL="415851">
        <a:defRPr>
          <a:latin typeface="+mn-lt"/>
          <a:ea typeface="+mn-ea"/>
          <a:cs typeface="+mn-cs"/>
        </a:defRPr>
      </a:lvl3pPr>
      <a:lvl4pPr marL="623776">
        <a:defRPr>
          <a:latin typeface="+mn-lt"/>
          <a:ea typeface="+mn-ea"/>
          <a:cs typeface="+mn-cs"/>
        </a:defRPr>
      </a:lvl4pPr>
      <a:lvl5pPr marL="831701">
        <a:defRPr>
          <a:latin typeface="+mn-lt"/>
          <a:ea typeface="+mn-ea"/>
          <a:cs typeface="+mn-cs"/>
        </a:defRPr>
      </a:lvl5pPr>
      <a:lvl6pPr marL="1039626">
        <a:defRPr>
          <a:latin typeface="+mn-lt"/>
          <a:ea typeface="+mn-ea"/>
          <a:cs typeface="+mn-cs"/>
        </a:defRPr>
      </a:lvl6pPr>
      <a:lvl7pPr marL="1247552">
        <a:defRPr>
          <a:latin typeface="+mn-lt"/>
          <a:ea typeface="+mn-ea"/>
          <a:cs typeface="+mn-cs"/>
        </a:defRPr>
      </a:lvl7pPr>
      <a:lvl8pPr marL="1455477">
        <a:defRPr>
          <a:latin typeface="+mn-lt"/>
          <a:ea typeface="+mn-ea"/>
          <a:cs typeface="+mn-cs"/>
        </a:defRPr>
      </a:lvl8pPr>
      <a:lvl9pPr marL="166340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5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microsoft.com/office/2011/relationships/inkAction" Target="../ink/inkAction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microsoft.com/office/2011/relationships/inkAction" Target="../ink/inkAction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microsoft.com/office/2011/relationships/inkAction" Target="../ink/inkAction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11/relationships/inkAction" Target="../ink/inkAction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microsoft.com/office/2011/relationships/inkAction" Target="../ink/inkAction9.xml"/><Relationship Id="rId5" Type="http://schemas.openxmlformats.org/officeDocument/2006/relationships/image" Target="../media/image12.jpeg"/><Relationship Id="rId4" Type="http://schemas.openxmlformats.org/officeDocument/2006/relationships/hyperlink" Target="mailto:fadi@uel.ac.uk" TargetMode="Externa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5" Type="http://schemas.openxmlformats.org/officeDocument/2006/relationships/hyperlink" Target="http://www.paralegalalliance.com/skills-of-a-successful-paralegal/" TargetMode="Externa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oodle.uel.ac.uk/course/view.php?id=236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11/relationships/inkAction" Target="../ink/inkAction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1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1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martin.aitchison@hotmail.com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microsoft.com/office/2011/relationships/inkAction" Target="../ink/inkAction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3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702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Welcome to CN4005: Mental Wealth (IT Pitching).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US" sz="4457" b="1" i="0" u="none" strike="noStrike" kern="1200" cap="none" spc="-48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lang="en-GB" sz="2800" spc="-2" dirty="0">
                <a:solidFill>
                  <a:srgbClr val="272625"/>
                </a:solidFill>
                <a:latin typeface="Founders Grotesk Cond Bold"/>
                <a:cs typeface="Founders Grotesk Light"/>
              </a:rPr>
              <a:t>Week 1: Welcome to the module!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2"/>
    </mc:Choice>
    <mc:Fallback xmlns="">
      <p:transition spd="slow" advTm="99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sz="3600" b="1" u="sng" dirty="0"/>
              <a:t>Continuous Professional Development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31008" y="1484784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/>
              <a:t>Requires commitment to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Keep abreast of new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Undertake continuous self evaluation and six monthly appraisal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Study, undertake courses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/>
              <a:t>You must be willing to learn from 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Experience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Others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/>
              <a:t>Books and journals</a:t>
            </a:r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505CB5FE-8357-4BA3-949B-56A05E49DD3A}" type="slidenum">
              <a:rPr lang="en-GB"/>
              <a:pPr/>
              <a:t>10</a:t>
            </a:fld>
            <a:endParaRPr lang="en-GB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00"/>
    </mc:Choice>
    <mc:Fallback xmlns="">
      <p:transition spd="slow" advTm="9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F518-DC60-4435-A3FB-9D108617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8CF7-58E9-4ED3-BBDC-2D4F9089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1.1. Working part of a team, which one of these is key for successful delivery of outcome?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19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"/>
    </mc:Choice>
    <mc:Fallback xmlns="">
      <p:transition spd="slow" advTm="241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161FF-FDB6-44EB-82E1-7B4A57615D8C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29"/>
    </mc:Choice>
    <mc:Fallback xmlns="">
      <p:transition spd="slow" advTm="2612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1D267-A1B7-4D72-B1DC-7F1A42EE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1447800"/>
            <a:ext cx="8784976" cy="5257800"/>
          </a:xfrm>
        </p:spPr>
        <p:txBody>
          <a:bodyPr>
            <a:normAutofit/>
          </a:bodyPr>
          <a:lstStyle/>
          <a:p>
            <a:endParaRPr lang="en-GB" sz="700" dirty="0"/>
          </a:p>
          <a:p>
            <a:pPr marL="0" indent="0">
              <a:buNone/>
            </a:pPr>
            <a:r>
              <a:rPr lang="en-GB" dirty="0"/>
              <a:t>1. </a:t>
            </a:r>
            <a:r>
              <a:rPr lang="en-GB" b="1" dirty="0"/>
              <a:t>Module Welcoming</a:t>
            </a:r>
            <a:r>
              <a:rPr lang="en-GB" dirty="0"/>
              <a:t>, and Self-assessment session.</a:t>
            </a:r>
          </a:p>
          <a:p>
            <a:pPr marL="0" indent="0">
              <a:buNone/>
            </a:pPr>
            <a:r>
              <a:rPr lang="en-GB" dirty="0"/>
              <a:t>2. </a:t>
            </a:r>
            <a:r>
              <a:rPr lang="en-GB" b="1" dirty="0"/>
              <a:t>IT Technologies: </a:t>
            </a:r>
            <a:r>
              <a:rPr lang="en-GB" dirty="0"/>
              <a:t>Innovation in Business I</a:t>
            </a:r>
          </a:p>
          <a:p>
            <a:pPr marL="0" indent="0">
              <a:buNone/>
            </a:pPr>
            <a:r>
              <a:rPr lang="en-GB" dirty="0"/>
              <a:t>3. </a:t>
            </a:r>
            <a:r>
              <a:rPr lang="en-GB" b="1" dirty="0"/>
              <a:t>IT Technologies: </a:t>
            </a:r>
            <a:r>
              <a:rPr lang="en-GB" dirty="0"/>
              <a:t>Innovation in Business II and 	brainstorming Ideas</a:t>
            </a:r>
          </a:p>
          <a:p>
            <a:pPr marL="0" indent="0">
              <a:buNone/>
            </a:pPr>
            <a:r>
              <a:rPr lang="en-GB" dirty="0"/>
              <a:t>4. </a:t>
            </a:r>
            <a:r>
              <a:rPr lang="en-GB" b="1" dirty="0"/>
              <a:t>Time Management.</a:t>
            </a:r>
          </a:p>
          <a:p>
            <a:pPr marL="0" indent="0">
              <a:buNone/>
            </a:pPr>
            <a:r>
              <a:rPr lang="en-GB" dirty="0"/>
              <a:t>5. </a:t>
            </a:r>
            <a:r>
              <a:rPr lang="en-GB" b="1" dirty="0"/>
              <a:t>IT project management </a:t>
            </a:r>
            <a:r>
              <a:rPr lang="en-GB" dirty="0"/>
              <a:t>and managing groups</a:t>
            </a:r>
          </a:p>
          <a:p>
            <a:pPr marL="0" indent="0">
              <a:buNone/>
            </a:pPr>
            <a:r>
              <a:rPr lang="en-GB" dirty="0"/>
              <a:t>6. </a:t>
            </a:r>
            <a:r>
              <a:rPr lang="en-GB" b="1" dirty="0"/>
              <a:t>Presentation skills I: </a:t>
            </a:r>
            <a:r>
              <a:rPr lang="en-GB" dirty="0"/>
              <a:t>How not to present.</a:t>
            </a:r>
          </a:p>
          <a:p>
            <a:endParaRPr lang="en-GB" sz="7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161FF-FDB6-44EB-82E1-7B4A57615D8C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373D8-3496-46FB-B9FD-1EA40BDF4F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600" y="2274120"/>
              <a:ext cx="7555320" cy="288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373D8-3496-46FB-B9FD-1EA40BDF4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40" y="2264760"/>
                <a:ext cx="7574040" cy="290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25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71"/>
    </mc:Choice>
    <mc:Fallback xmlns="">
      <p:transition spd="slow" advTm="15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In the next 12 weeks you will learn: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1D267-A1B7-4D72-B1DC-7F1A42EE8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1219200"/>
            <a:ext cx="8229600" cy="5257800"/>
          </a:xfrm>
        </p:spPr>
        <p:txBody>
          <a:bodyPr>
            <a:noAutofit/>
          </a:bodyPr>
          <a:lstStyle/>
          <a:p>
            <a:endParaRPr lang="en-GB" sz="900" dirty="0"/>
          </a:p>
          <a:p>
            <a:pPr marL="0" indent="0">
              <a:buNone/>
            </a:pPr>
            <a:r>
              <a:rPr lang="en-GB" sz="3200" dirty="0"/>
              <a:t>7. </a:t>
            </a:r>
            <a:r>
              <a:rPr lang="en-GB" sz="3200" b="1" dirty="0"/>
              <a:t>Presentation skills II: </a:t>
            </a:r>
            <a:r>
              <a:rPr lang="en-GB" sz="3200" dirty="0"/>
              <a:t>How to present.</a:t>
            </a:r>
          </a:p>
          <a:p>
            <a:pPr marL="0" indent="0">
              <a:buNone/>
            </a:pPr>
            <a:r>
              <a:rPr lang="en-GB" sz="3200" dirty="0"/>
              <a:t>8. </a:t>
            </a:r>
            <a:r>
              <a:rPr lang="en-GB" sz="3200" b="1" dirty="0"/>
              <a:t>Designing and Prototyping</a:t>
            </a:r>
          </a:p>
          <a:p>
            <a:pPr marL="0" indent="0">
              <a:buNone/>
            </a:pPr>
            <a:r>
              <a:rPr lang="en-GB" sz="3200" dirty="0"/>
              <a:t>9. </a:t>
            </a:r>
            <a:r>
              <a:rPr lang="en-GB" sz="3200" b="1" dirty="0"/>
              <a:t>Documentation</a:t>
            </a:r>
            <a:r>
              <a:rPr lang="en-GB" sz="3200" dirty="0"/>
              <a:t> and formatting of reports</a:t>
            </a:r>
          </a:p>
          <a:p>
            <a:pPr marL="0" indent="0">
              <a:buNone/>
            </a:pPr>
            <a:r>
              <a:rPr lang="en-GB" sz="3200" dirty="0"/>
              <a:t>10. </a:t>
            </a:r>
            <a:r>
              <a:rPr lang="en-GB" sz="3200" b="1" dirty="0"/>
              <a:t>Setting up your own company</a:t>
            </a:r>
            <a:r>
              <a:rPr lang="en-GB" sz="3200" dirty="0"/>
              <a:t>: IT 	consultancy and micro-business</a:t>
            </a:r>
          </a:p>
          <a:p>
            <a:pPr marL="0" indent="0">
              <a:buNone/>
            </a:pPr>
            <a:r>
              <a:rPr lang="en-GB" sz="3200" dirty="0"/>
              <a:t>11. </a:t>
            </a:r>
            <a:r>
              <a:rPr lang="en-GB" sz="3200" b="1" dirty="0"/>
              <a:t>Mental Health </a:t>
            </a:r>
            <a:r>
              <a:rPr lang="en-GB" sz="3200" dirty="0"/>
              <a:t>and Wellbeing.</a:t>
            </a:r>
          </a:p>
          <a:p>
            <a:pPr marL="0" indent="0">
              <a:buNone/>
            </a:pPr>
            <a:r>
              <a:rPr lang="en-GB" sz="3200" dirty="0"/>
              <a:t>12. </a:t>
            </a:r>
            <a:r>
              <a:rPr lang="en-GB" sz="3200" b="1" dirty="0"/>
              <a:t>Reflection </a:t>
            </a:r>
            <a:r>
              <a:rPr lang="en-GB" sz="3200" dirty="0"/>
              <a:t>and Self-evaluation. </a:t>
            </a:r>
          </a:p>
          <a:p>
            <a:endParaRPr lang="en-GB" sz="9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D1F6C3D1-F383-4069-8897-65C3FBDFC093}" type="slidenum">
              <a:rPr lang="en-GB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350AD6-A475-4D7C-BE5D-A32FFEE8EE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720" y="2622600"/>
              <a:ext cx="8577000" cy="35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350AD6-A475-4D7C-BE5D-A32FFEE8EE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360" y="2613240"/>
                <a:ext cx="8595720" cy="37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01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32"/>
    </mc:Choice>
    <mc:Fallback xmlns="">
      <p:transition spd="slow" advTm="78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Assessment</a:t>
            </a:r>
            <a:endParaRPr lang="en-GB" b="1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This module will be assessed totally by coursework.  UEL assessment regulations required you to achieve a 40% to pass this module.</a:t>
            </a:r>
          </a:p>
          <a:p>
            <a:pPr eaLnBrk="1" hangingPunct="1"/>
            <a:r>
              <a:rPr lang="en-GB" dirty="0"/>
              <a:t>You should aim for much higher.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7B7250C8-C95B-44BE-809E-F264A87EBEF2}" type="slidenum">
              <a:rPr lang="en-GB"/>
              <a:pPr/>
              <a:t>15</a:t>
            </a:fld>
            <a:endParaRPr lang="en-GB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53"/>
    </mc:Choice>
    <mc:Fallback xmlns="">
      <p:transition spd="slow" advTm="8945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Assessment</a:t>
            </a:r>
            <a:endParaRPr lang="en-GB" b="1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8512998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None/>
            </a:pPr>
            <a:r>
              <a:rPr lang="en-GB" b="1" dirty="0"/>
              <a:t>1.   Portfolio 100%:</a:t>
            </a:r>
          </a:p>
          <a:p>
            <a:pPr marL="514350" indent="-514350" eaLnBrk="1" hangingPunct="1">
              <a:buNone/>
            </a:pPr>
            <a:r>
              <a:rPr lang="en-GB" dirty="0"/>
              <a:t>Made up of six tasks: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Initial Self-assessment &amp; CV (Individual)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Individual Time Management Plan (Individual)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Proposal for Pitch idea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Presentation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Innovation Report (Group)</a:t>
            </a:r>
          </a:p>
          <a:p>
            <a:pPr marL="514350" indent="-514350" eaLnBrk="1" hangingPunct="1">
              <a:buAutoNum type="arabicPeriod"/>
            </a:pPr>
            <a:r>
              <a:rPr lang="en-GB" sz="2400" dirty="0"/>
              <a:t>Final self-evaluation, CV, and reflection on Mental Health.(Individual)</a:t>
            </a:r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GB" dirty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6E37B399-44F7-4D38-BA50-D9E019AE5F70}" type="slidenum">
              <a:rPr lang="en-GB"/>
              <a:pPr/>
              <a:t>16</a:t>
            </a:fld>
            <a:endParaRPr lang="en-GB"/>
          </a:p>
        </p:txBody>
      </p:sp>
      <p:pic>
        <p:nvPicPr>
          <p:cNvPr id="322563" name="Picture 3" descr="C:\Users\akram\Desktop\Myimages\Information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330200"/>
            <a:ext cx="1062460" cy="1153528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0E193E-2A79-44D7-B709-10D816E16F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520" y="2510640"/>
              <a:ext cx="5830560" cy="272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0E193E-2A79-44D7-B709-10D816E16F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160" y="2501280"/>
                <a:ext cx="5849280" cy="2742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140"/>
    </mc:Choice>
    <mc:Fallback xmlns="">
      <p:transition spd="slow" advTm="15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Submission</a:t>
            </a:r>
            <a:endParaRPr lang="en-GB" b="1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GB" sz="2800" b="1" dirty="0"/>
          </a:p>
          <a:p>
            <a:pPr eaLnBrk="1" hangingPunct="1"/>
            <a:r>
              <a:rPr lang="en-GB" sz="2800" dirty="0"/>
              <a:t>All submissions for this Module must be submitted to Turnitin.  </a:t>
            </a:r>
          </a:p>
          <a:p>
            <a:pPr eaLnBrk="1" hangingPunct="1"/>
            <a:r>
              <a:rPr lang="en-GB" sz="2800" dirty="0"/>
              <a:t>Detailed guidance on how to submit your work to Turnitin can be found on this Module’s UEL Moodle site.</a:t>
            </a:r>
          </a:p>
          <a:p>
            <a:pPr eaLnBrk="1" hangingPunct="1"/>
            <a:r>
              <a:rPr lang="en-GB" sz="2800" dirty="0"/>
              <a:t>If you fail to submit the Report you will be awarded a mark of 0% for the component 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1FAF42A4-73CA-4294-9EC3-D434AF03A142}" type="slidenum">
              <a:rPr lang="en-GB"/>
              <a:pPr/>
              <a:t>17</a:t>
            </a:fld>
            <a:endParaRPr lang="en-GB"/>
          </a:p>
        </p:txBody>
      </p:sp>
      <p:pic>
        <p:nvPicPr>
          <p:cNvPr id="325634" name="Picture 2" descr="C:\Users\akram\Desktop\Myimages\MakeANot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711" y="1"/>
            <a:ext cx="2119289" cy="1844824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BB2AD1-93AF-4639-92B3-B3AB0EBDC3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6720" y="2918160"/>
              <a:ext cx="1541880" cy="243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BB2AD1-93AF-4639-92B3-B3AB0EBDC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7360" y="2908800"/>
                <a:ext cx="1560600" cy="245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41"/>
    </mc:Choice>
    <mc:Fallback xmlns="">
      <p:transition spd="slow" advTm="4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7504" y="152400"/>
            <a:ext cx="9443392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/>
              <a:t>Guidelines to succeed in this module!</a:t>
            </a:r>
            <a:endParaRPr lang="en-GB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BB824D55-45E9-46FE-BFE9-47CC7AAC876F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32772" name="Rectangle 4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4432300" y="1905000"/>
            <a:ext cx="4711700" cy="41910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2400" b="1" dirty="0"/>
              <a:t>Read ahead:</a:t>
            </a:r>
          </a:p>
          <a:p>
            <a:pPr lvl="1">
              <a:defRPr/>
            </a:pPr>
            <a:r>
              <a:rPr lang="en-US" sz="2400" dirty="0"/>
              <a:t>Review handbook.</a:t>
            </a:r>
          </a:p>
          <a:p>
            <a:pPr lvl="1">
              <a:defRPr/>
            </a:pPr>
            <a:r>
              <a:rPr lang="en-US" sz="2400" dirty="0"/>
              <a:t>Review essential readings – Don’t leave it for last two weeks.</a:t>
            </a:r>
          </a:p>
          <a:p>
            <a:pPr lvl="1">
              <a:defRPr/>
            </a:pPr>
            <a:r>
              <a:rPr lang="en-US" sz="2400" dirty="0"/>
              <a:t>Watch the lectures every week.</a:t>
            </a:r>
          </a:p>
          <a:p>
            <a:pPr lvl="1">
              <a:defRPr/>
            </a:pPr>
            <a:r>
              <a:rPr lang="en-US" sz="2400" dirty="0"/>
              <a:t>Participate in the lecture activities.</a:t>
            </a:r>
          </a:p>
          <a:p>
            <a:pPr lvl="1">
              <a:defRPr/>
            </a:pPr>
            <a:r>
              <a:rPr lang="en-US" sz="2400" dirty="0"/>
              <a:t>Take advantage of the </a:t>
            </a:r>
            <a:r>
              <a:rPr lang="en-US" sz="2400" b="1" dirty="0"/>
              <a:t>Formative Feedback </a:t>
            </a:r>
            <a:r>
              <a:rPr lang="en-US" sz="2400" dirty="0"/>
              <a:t>opportunities.</a:t>
            </a:r>
          </a:p>
          <a:p>
            <a:pPr lvl="1">
              <a:defRPr/>
            </a:pPr>
            <a:r>
              <a:rPr lang="en-US" sz="2400" dirty="0"/>
              <a:t>Write down any questions.</a:t>
            </a:r>
          </a:p>
          <a:p>
            <a:pPr>
              <a:defRPr/>
            </a:pPr>
            <a:r>
              <a:rPr lang="en-US" sz="2400" b="1" dirty="0"/>
              <a:t>Feel free to ask!</a:t>
            </a:r>
          </a:p>
          <a:p>
            <a:pPr lvl="1">
              <a:defRPr/>
            </a:pPr>
            <a:r>
              <a:rPr lang="en-US" sz="2400" dirty="0"/>
              <a:t>Ask your lab tutor first!!</a:t>
            </a:r>
          </a:p>
          <a:p>
            <a:pPr lvl="1">
              <a:defRPr/>
            </a:pPr>
            <a:r>
              <a:rPr lang="en-US" sz="2400" dirty="0"/>
              <a:t>Email me at </a:t>
            </a:r>
            <a:r>
              <a:rPr lang="en-US" sz="2400" dirty="0">
                <a:hlinkClick r:id="rId4"/>
              </a:rPr>
              <a:t>fadi@uel.ac.uk</a:t>
            </a:r>
            <a:r>
              <a:rPr lang="en-US" sz="2000" dirty="0"/>
              <a:t>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GB" sz="2000" b="1" u="sng" dirty="0">
              <a:solidFill>
                <a:schemeClr val="hlink"/>
              </a:solidFill>
            </a:endParaRPr>
          </a:p>
        </p:txBody>
      </p:sp>
      <p:pic>
        <p:nvPicPr>
          <p:cNvPr id="32776" name="Picture 8" descr="ANd9GcTpmU6Vr8v8jL_WSjMa0hU7RxxvLNRE__QFdmKTRdC52ElP1JE&amp;t=1&amp;usg=__oNCLRo_6v8ahkCfumegnX_hjgyE="/>
          <p:cNvPicPr>
            <a:picLocks noGrp="1" noChangeAspect="1" noChangeArrowheads="1"/>
          </p:cNvPicPr>
          <p:nvPr>
            <p:ph type="clipArt" sz="half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11560" y="1844824"/>
            <a:ext cx="2824163" cy="3527425"/>
          </a:xfrm>
          <a:effectLst>
            <a:outerShdw dist="107763" dir="2700000" algn="ctr" rotWithShape="0">
              <a:schemeClr val="hlink">
                <a:alpha val="50000"/>
              </a:schemeClr>
            </a:outerShdw>
          </a:effec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C5581D-F7AE-4040-A676-4B78A17D97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6960" y="3544200"/>
              <a:ext cx="1234800" cy="86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C5581D-F7AE-4040-A676-4B78A17D9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7600" y="3534840"/>
                <a:ext cx="1253520" cy="88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71"/>
    </mc:Choice>
    <mc:Fallback xmlns="">
      <p:transition spd="slow" advTm="202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Guidelines to succeed in this module!</a:t>
            </a:r>
            <a:endParaRPr lang="en-GB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620000" y="6248400"/>
            <a:ext cx="1524000" cy="457200"/>
          </a:xfrm>
        </p:spPr>
        <p:txBody>
          <a:bodyPr/>
          <a:lstStyle/>
          <a:p>
            <a:pPr>
              <a:defRPr/>
            </a:pPr>
            <a:fld id="{A4D57E8D-685B-4D4B-9D86-736B3DD29D0D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33796" name="Rectangle 1028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4267200" y="1600200"/>
            <a:ext cx="4876800" cy="4953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1800" dirty="0"/>
              <a:t>Be fair to this module in time investment! Give it at least </a:t>
            </a:r>
            <a:r>
              <a:rPr lang="en-US" sz="1800" b="1" u="sng" dirty="0">
                <a:solidFill>
                  <a:schemeClr val="hlink"/>
                </a:solidFill>
              </a:rPr>
              <a:t>4 hours</a:t>
            </a:r>
            <a:r>
              <a:rPr lang="en-US" sz="1800" dirty="0"/>
              <a:t> reading a week.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/>
              <a:t>Deadlines: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The deadlines are shown in the handbook.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Work as early as possible.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Make use of the formative feedback in the labs.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Give enough time to review it (at least 48hours)!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Make sure you meet the </a:t>
            </a:r>
            <a:r>
              <a:rPr lang="en-US" sz="1800" b="1" dirty="0"/>
              <a:t>DEADLINE </a:t>
            </a:r>
            <a:r>
              <a:rPr lang="en-US" sz="1800" dirty="0"/>
              <a:t>to get the most of your grade!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/>
              <a:t>Be creative.</a:t>
            </a:r>
          </a:p>
        </p:txBody>
      </p:sp>
      <p:pic>
        <p:nvPicPr>
          <p:cNvPr id="8" name="Online Image Placeholder 4">
            <a:extLst>
              <a:ext uri="{FF2B5EF4-FFF2-40B4-BE49-F238E27FC236}">
                <a16:creationId xmlns:a16="http://schemas.microsoft.com/office/drawing/2014/main" id="{FE201FBF-F90D-4DB0-A327-E669E90DD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0" y="2854651"/>
            <a:ext cx="3619500" cy="236789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77"/>
    </mc:Choice>
    <mc:Fallback xmlns="">
      <p:transition spd="slow" advTm="203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bldLvl="2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/>
              <a:t>Lecture Content: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311042"/>
            <a:ext cx="8229600" cy="516918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dirty="0"/>
              <a:t>Part One: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Module introduction: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Aims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The Learning Outcomes 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Importance of this module</a:t>
            </a:r>
          </a:p>
          <a:p>
            <a:pPr lvl="2">
              <a:lnSpc>
                <a:spcPct val="90000"/>
              </a:lnSpc>
            </a:pPr>
            <a:r>
              <a:rPr lang="en-GB" dirty="0"/>
              <a:t>Communication / Ethical practices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Weekly subjects</a:t>
            </a:r>
          </a:p>
          <a:p>
            <a:pPr marL="742950" lvl="2" indent="-342900">
              <a:lnSpc>
                <a:spcPct val="90000"/>
              </a:lnSpc>
            </a:pPr>
            <a:r>
              <a:rPr lang="en-GB" dirty="0"/>
              <a:t>The Assessments</a:t>
            </a:r>
          </a:p>
          <a:p>
            <a:pPr marL="1200150" lvl="3" indent="-342900">
              <a:lnSpc>
                <a:spcPct val="90000"/>
              </a:lnSpc>
            </a:pPr>
            <a:r>
              <a:rPr lang="en-GB" dirty="0"/>
              <a:t>Portfolio Project</a:t>
            </a:r>
          </a:p>
          <a:p>
            <a:pPr marL="1200150" lvl="3" indent="-342900">
              <a:lnSpc>
                <a:spcPct val="90000"/>
              </a:lnSpc>
            </a:pPr>
            <a:r>
              <a:rPr lang="en-GB" dirty="0"/>
              <a:t>Guidance for success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/>
              <a:t>Part two: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Self-evaluation form.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How to design your first CV.</a:t>
            </a:r>
          </a:p>
        </p:txBody>
      </p:sp>
      <p:sp>
        <p:nvSpPr>
          <p:cNvPr id="307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4925" y="5876925"/>
            <a:ext cx="1489075" cy="608013"/>
          </a:xfrm>
          <a:prstGeom prst="rect">
            <a:avLst/>
          </a:prstGeom>
          <a:noFill/>
        </p:spPr>
        <p:txBody>
          <a:bodyPr/>
          <a:lstStyle/>
          <a:p>
            <a:fld id="{7303898D-73BB-4166-B90A-D41975B33A59}" type="slidenum">
              <a:rPr lang="en-GB" sz="1800"/>
              <a:pPr/>
              <a:t>2</a:t>
            </a:fld>
            <a:endParaRPr lang="en-GB" sz="1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1"/>
    </mc:Choice>
    <mc:Fallback xmlns="">
      <p:transition spd="slow" advTm="36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3927-E925-4676-ADEA-5AB6218B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DB2CE-12FF-4CDB-B653-D1E9851F4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576" y="1981200"/>
            <a:ext cx="7848872" cy="4114800"/>
          </a:xfrm>
        </p:spPr>
        <p:txBody>
          <a:bodyPr/>
          <a:lstStyle/>
          <a:p>
            <a:r>
              <a:rPr lang="en-GB" dirty="0"/>
              <a:t>Activity 1.2. Identify the best practices to getting the highest grade on this module.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A846-D407-46C5-A6FD-61ADF98B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D3CA-7F42-4E07-9A70-561789F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18370C-04A4-4510-B0E3-621BE6891E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3471C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71C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4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5"/>
    </mc:Choice>
    <mc:Fallback xmlns="">
      <p:transition spd="slow" advTm="138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This week’s lesson: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572000" y="1905000"/>
            <a:ext cx="4572000" cy="4191000"/>
          </a:xfrm>
        </p:spPr>
        <p:txBody>
          <a:bodyPr>
            <a:normAutofit/>
          </a:bodyPr>
          <a:lstStyle/>
          <a:p>
            <a:r>
              <a:rPr lang="en-GB" sz="2400" dirty="0"/>
              <a:t>Self evaluation and CV writing:</a:t>
            </a:r>
          </a:p>
          <a:p>
            <a:r>
              <a:rPr lang="en-GB" sz="2400" dirty="0"/>
              <a:t>What is self evaluation?</a:t>
            </a:r>
          </a:p>
          <a:p>
            <a:r>
              <a:rPr lang="en-GB" sz="2400" dirty="0"/>
              <a:t>What is a CV?</a:t>
            </a:r>
          </a:p>
          <a:p>
            <a:r>
              <a:rPr lang="en-GB" sz="2400" dirty="0"/>
              <a:t>What is included in a CV?</a:t>
            </a:r>
          </a:p>
          <a:p>
            <a:r>
              <a:rPr lang="en-GB" sz="2400" dirty="0"/>
              <a:t>How to write a great CV.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844823"/>
            <a:ext cx="3855765" cy="495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04477-BD6E-41A2-B5BA-7E9E6C8CE3DA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8125-93BC-4C02-B73B-4C8B36AD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Self Evaluation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2095F-2060-49BE-B313-38DC2ACA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8" t="13306" r="12988" b="7962"/>
          <a:stretch/>
        </p:blipFill>
        <p:spPr>
          <a:xfrm>
            <a:off x="683568" y="1417638"/>
            <a:ext cx="7272808" cy="46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21"/>
    </mc:Choice>
    <mc:Fallback xmlns="">
      <p:transition spd="slow" advTm="16552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FF861-C5A0-4DA2-BB96-0F732242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t="19131" r="44488" b="3696"/>
          <a:stretch/>
        </p:blipFill>
        <p:spPr>
          <a:xfrm>
            <a:off x="225805" y="548680"/>
            <a:ext cx="842493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21"/>
    </mc:Choice>
    <mc:Fallback xmlns="">
      <p:transition spd="slow" advTm="5432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DD327-F7C9-43F9-987A-B4DE2F88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3" t="10744" r="9052" b="6942"/>
          <a:stretch/>
        </p:blipFill>
        <p:spPr>
          <a:xfrm>
            <a:off x="558939" y="260648"/>
            <a:ext cx="802612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43"/>
    </mc:Choice>
    <mc:Fallback xmlns="">
      <p:transition spd="slow" advTm="5664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CA0-2D8D-43D8-B31B-8621F249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Autofit/>
          </a:bodyPr>
          <a:lstStyle/>
          <a:p>
            <a:r>
              <a:rPr lang="en-GB" sz="3600" b="1" dirty="0"/>
              <a:t>Contacting your Academic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A14F-0231-422F-AD54-C1DE12B1A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0" y="1484784"/>
            <a:ext cx="8277823" cy="4525963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Go To the following address: </a:t>
            </a:r>
          </a:p>
          <a:p>
            <a:pPr lvl="2"/>
            <a:r>
              <a:rPr lang="en-GB" dirty="0">
                <a:hlinkClick r:id="rId2"/>
              </a:rPr>
              <a:t>https://moodle.uel.ac.uk/course/view.php?id=23601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C68B1-D062-43C4-A524-70A58D505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t="12201" r="5000" b="18500"/>
          <a:stretch/>
        </p:blipFill>
        <p:spPr>
          <a:xfrm>
            <a:off x="251520" y="2492896"/>
            <a:ext cx="5539242" cy="345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9A06F-6E55-4D23-B0C1-D91A89C82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4" t="10940" r="12201" b="861"/>
          <a:stretch/>
        </p:blipFill>
        <p:spPr>
          <a:xfrm>
            <a:off x="835753" y="2852936"/>
            <a:ext cx="5194863" cy="360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66B7D-6F44-4EDC-94A5-7C553C4E8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12" t="12201" r="20075" b="46220"/>
          <a:stretch/>
        </p:blipFill>
        <p:spPr>
          <a:xfrm>
            <a:off x="1115616" y="2996952"/>
            <a:ext cx="5688632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8D4D0-BB69-49A4-A7BA-8C2BEF148D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38" t="9681" r="20075" b="14720"/>
          <a:stretch/>
        </p:blipFill>
        <p:spPr>
          <a:xfrm>
            <a:off x="197968" y="2477808"/>
            <a:ext cx="5832648" cy="4320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595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CA0-2D8D-43D8-B31B-8621F249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Autofit/>
          </a:bodyPr>
          <a:lstStyle/>
          <a:p>
            <a:r>
              <a:rPr lang="en-GB" sz="3600" b="1" dirty="0"/>
              <a:t>Contacting your Academic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A14F-0231-422F-AD54-C1DE12B1A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0" y="1484784"/>
            <a:ext cx="8349831" cy="4896544"/>
          </a:xfrm>
        </p:spPr>
        <p:txBody>
          <a:bodyPr>
            <a:normAutofit/>
          </a:bodyPr>
          <a:lstStyle/>
          <a:p>
            <a:r>
              <a:rPr lang="en-GB" dirty="0"/>
              <a:t>Your Year Advisors are:</a:t>
            </a:r>
          </a:p>
          <a:p>
            <a:pPr lvl="1"/>
            <a:r>
              <a:rPr lang="en-GB" dirty="0"/>
              <a:t> </a:t>
            </a:r>
            <a:r>
              <a:rPr lang="en-GB" b="1" dirty="0"/>
              <a:t>September Starters: </a:t>
            </a:r>
            <a:r>
              <a:rPr lang="en-GB" dirty="0"/>
              <a:t>Bilyaminu Auwal Romo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B.Auwal@uel.ac.uk</a:t>
            </a:r>
          </a:p>
          <a:p>
            <a:pPr lvl="1"/>
            <a:r>
              <a:rPr lang="en-GB" b="1" dirty="0"/>
              <a:t>February Starters: </a:t>
            </a:r>
            <a:r>
              <a:rPr lang="en-GB" dirty="0"/>
              <a:t>Umar Mukhtar Ismail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U.Ismail@uel.ac.uk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E6C0A-9980-4A20-903F-1329A40C0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5" b="80707"/>
          <a:stretch/>
        </p:blipFill>
        <p:spPr>
          <a:xfrm>
            <a:off x="1763688" y="2636912"/>
            <a:ext cx="3207618" cy="950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D2C43-B5D3-47DB-9B5E-26FDC8EBC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5" b="80707"/>
          <a:stretch/>
        </p:blipFill>
        <p:spPr>
          <a:xfrm>
            <a:off x="1567638" y="4509120"/>
            <a:ext cx="3403668" cy="1008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685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5BEC-42AC-4AFC-B167-A995D0D9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Contacting your Academic Advisors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F62C8-2F67-4D0E-834B-B84705A39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0" t="6300" r="45923" b="18101"/>
          <a:stretch/>
        </p:blipFill>
        <p:spPr>
          <a:xfrm>
            <a:off x="1475656" y="1417638"/>
            <a:ext cx="5616624" cy="54228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5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CF09-8548-413A-B801-B96BFAAC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End of part 3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9A0AB1-390E-4B6A-BBA1-E2C94328E029}"/>
              </a:ext>
            </a:extLst>
          </p:cNvPr>
          <p:cNvSpPr txBox="1">
            <a:spLocks/>
          </p:cNvSpPr>
          <p:nvPr/>
        </p:nvSpPr>
        <p:spPr>
          <a:xfrm>
            <a:off x="755576" y="1981200"/>
            <a:ext cx="7848872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Activity 1.3: Do the following:</a:t>
            </a:r>
          </a:p>
          <a:p>
            <a:pPr lvl="1"/>
            <a:r>
              <a:rPr lang="en-GB" dirty="0"/>
              <a:t>Locate the folder for the task 1. </a:t>
            </a:r>
          </a:p>
          <a:p>
            <a:pPr lvl="1"/>
            <a:r>
              <a:rPr lang="en-GB" dirty="0"/>
              <a:t>Open the Self Evaluation form and edit the first entry regarding your Java skills in programming. </a:t>
            </a:r>
          </a:p>
          <a:p>
            <a:pPr lvl="1"/>
            <a:r>
              <a:rPr lang="en-GB" dirty="0"/>
              <a:t>Save a copy on your computer. </a:t>
            </a:r>
          </a:p>
          <a:p>
            <a:pPr lvl="1"/>
            <a:r>
              <a:rPr lang="en-GB" dirty="0"/>
              <a:t>Tick the ‘activity’ completed box on the right hand side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42211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06"/>
    </mc:Choice>
    <mc:Fallback xmlns="">
      <p:transition spd="slow" advTm="7190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This week’s lesson: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572000" y="1905000"/>
            <a:ext cx="4572000" cy="4191000"/>
          </a:xfrm>
        </p:spPr>
        <p:txBody>
          <a:bodyPr>
            <a:normAutofit/>
          </a:bodyPr>
          <a:lstStyle/>
          <a:p>
            <a:r>
              <a:rPr lang="en-GB" sz="2400" dirty="0"/>
              <a:t>Self evaluation and CV writing:</a:t>
            </a:r>
          </a:p>
          <a:p>
            <a:r>
              <a:rPr lang="en-GB" sz="2400" dirty="0"/>
              <a:t>What is self evaluation?</a:t>
            </a:r>
          </a:p>
          <a:p>
            <a:r>
              <a:rPr lang="en-GB" sz="2400" dirty="0"/>
              <a:t>What is a CV?</a:t>
            </a:r>
          </a:p>
          <a:p>
            <a:r>
              <a:rPr lang="en-GB" sz="2400" dirty="0"/>
              <a:t>What is included in a CV?</a:t>
            </a:r>
          </a:p>
          <a:p>
            <a:r>
              <a:rPr lang="en-GB" sz="2400" dirty="0"/>
              <a:t>How to write a great CV.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844823"/>
            <a:ext cx="3855765" cy="495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04477-BD6E-41A2-B5BA-7E9E6C8CE3DA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dirty="0"/>
              <a:t>Introduction: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/>
              <a:t>The Module covers:</a:t>
            </a:r>
          </a:p>
          <a:p>
            <a:pPr lvl="1" eaLnBrk="1" hangingPunct="1"/>
            <a:r>
              <a:rPr lang="en-GB" b="1" dirty="0"/>
              <a:t>Communication</a:t>
            </a:r>
            <a:r>
              <a:rPr lang="en-GB" dirty="0"/>
              <a:t> – report writing, presentation and prototyping techniques</a:t>
            </a:r>
          </a:p>
          <a:p>
            <a:pPr lvl="1" eaLnBrk="1" hangingPunct="1"/>
            <a:r>
              <a:rPr lang="en-GB" b="1" dirty="0"/>
              <a:t>Time management</a:t>
            </a:r>
          </a:p>
          <a:p>
            <a:pPr lvl="1" eaLnBrk="1" hangingPunct="1"/>
            <a:r>
              <a:rPr lang="en-GB" dirty="0"/>
              <a:t>Setting up your own </a:t>
            </a:r>
            <a:r>
              <a:rPr lang="en-GB" b="1" dirty="0"/>
              <a:t>business</a:t>
            </a:r>
          </a:p>
          <a:p>
            <a:pPr lvl="1" eaLnBrk="1" hangingPunct="1"/>
            <a:r>
              <a:rPr lang="en-GB" b="1" dirty="0"/>
              <a:t>Working with people </a:t>
            </a:r>
            <a:r>
              <a:rPr lang="en-GB" dirty="0"/>
              <a:t>from diverse backgrounds</a:t>
            </a:r>
          </a:p>
          <a:p>
            <a:pPr lvl="1" eaLnBrk="1" hangingPunct="1"/>
            <a:r>
              <a:rPr lang="en-GB" b="1" dirty="0"/>
              <a:t>Professional development </a:t>
            </a:r>
            <a:r>
              <a:rPr lang="en-GB" dirty="0"/>
              <a:t>– self evaluation and action planning.</a:t>
            </a:r>
          </a:p>
          <a:p>
            <a:pPr eaLnBrk="1" hangingPunct="1"/>
            <a:r>
              <a:rPr lang="en-GB" dirty="0"/>
              <a:t>These are the skills you need not just for your chosen profession but for any HE study</a:t>
            </a: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9B314C33-849F-44A7-A78F-183288607362}" type="slidenum">
              <a:rPr lang="en-GB"/>
              <a:pPr/>
              <a:t>3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F11B72-5D59-435B-BB0E-6A287CE6DD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6920" y="2782080"/>
              <a:ext cx="3893040" cy="37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F11B72-5D59-435B-BB0E-6A287CE6D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560" y="2772720"/>
                <a:ext cx="3911760" cy="39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02"/>
    </mc:Choice>
    <mc:Fallback xmlns="">
      <p:transition spd="slow" advTm="1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a CV?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3743325" y="1412875"/>
            <a:ext cx="5400675" cy="4824413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Stands for: </a:t>
            </a:r>
            <a:r>
              <a:rPr lang="nb-NO" dirty="0"/>
              <a:t>Curriculum Vitae</a:t>
            </a:r>
            <a:endParaRPr lang="en-GB" dirty="0"/>
          </a:p>
          <a:p>
            <a:r>
              <a:rPr lang="en-GB" b="1" dirty="0"/>
              <a:t>A CV is:</a:t>
            </a:r>
          </a:p>
          <a:p>
            <a:pPr lvl="1"/>
            <a:r>
              <a:rPr lang="en-GB" dirty="0"/>
              <a:t>A S</a:t>
            </a:r>
            <a:r>
              <a:rPr lang="sl-SI" dirty="0"/>
              <a:t>elling tool</a:t>
            </a:r>
            <a:endParaRPr lang="en-GB" dirty="0"/>
          </a:p>
          <a:p>
            <a:pPr lvl="1"/>
            <a:r>
              <a:rPr lang="en-GB" dirty="0"/>
              <a:t>An O</a:t>
            </a:r>
            <a:r>
              <a:rPr lang="sl-SI" dirty="0"/>
              <a:t>utline</a:t>
            </a:r>
            <a:r>
              <a:rPr lang="en-GB" dirty="0"/>
              <a:t> of</a:t>
            </a:r>
            <a:r>
              <a:rPr lang="sl-SI" dirty="0"/>
              <a:t> your </a:t>
            </a:r>
            <a:r>
              <a:rPr lang="en-GB" dirty="0"/>
              <a:t> Academic background, s</a:t>
            </a:r>
            <a:r>
              <a:rPr lang="sl-SI" dirty="0"/>
              <a:t>kills and </a:t>
            </a:r>
            <a:r>
              <a:rPr lang="en-GB" dirty="0"/>
              <a:t>Working </a:t>
            </a:r>
            <a:r>
              <a:rPr lang="sl-SI" dirty="0"/>
              <a:t>experience</a:t>
            </a:r>
            <a:endParaRPr lang="en-GB" dirty="0"/>
          </a:p>
          <a:p>
            <a:pPr lvl="1"/>
            <a:r>
              <a:rPr lang="en-GB" dirty="0"/>
              <a:t>An o</a:t>
            </a:r>
            <a:r>
              <a:rPr lang="sl-SI" dirty="0"/>
              <a:t>pportunity to present yourself in the best possible light</a:t>
            </a:r>
            <a:endParaRPr lang="en-GB" dirty="0"/>
          </a:p>
          <a:p>
            <a:pPr lvl="1"/>
            <a:r>
              <a:rPr lang="en-GB" dirty="0"/>
              <a:t>A short and easy to read resume.</a:t>
            </a:r>
          </a:p>
          <a:p>
            <a:pPr>
              <a:buNone/>
            </a:pPr>
            <a:r>
              <a:rPr lang="en-GB" dirty="0"/>
              <a:t>Without over selling yourself!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8" name="Content Placeholder 7" descr="CVs.gif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0" y="1557338"/>
            <a:ext cx="2882900" cy="469106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14"/>
    </mc:Choice>
    <mc:Fallback xmlns="">
      <p:transition spd="slow" advTm="91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CV content: Should I have?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982663" y="1484313"/>
            <a:ext cx="8161337" cy="46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endParaRPr lang="en-GB" b="1" dirty="0"/>
          </a:p>
          <a:p>
            <a:pPr>
              <a:lnSpc>
                <a:spcPct val="80000"/>
              </a:lnSpc>
            </a:pPr>
            <a:r>
              <a:rPr lang="en-GB" b="1" dirty="0"/>
              <a:t>W</a:t>
            </a:r>
            <a:r>
              <a:rPr lang="sl-SI" b="1" dirty="0"/>
              <a:t>ork history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Age</a:t>
            </a:r>
            <a:endParaRPr lang="sl-SI" b="1" dirty="0"/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E</a:t>
            </a:r>
            <a:r>
              <a:rPr lang="sl-SI" b="1" dirty="0"/>
              <a:t>ducation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S</a:t>
            </a:r>
            <a:r>
              <a:rPr lang="sl-SI" b="1" dirty="0"/>
              <a:t>kills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A</a:t>
            </a:r>
            <a:r>
              <a:rPr lang="sl-SI" b="1" dirty="0"/>
              <a:t> photo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P</a:t>
            </a:r>
            <a:r>
              <a:rPr lang="sl-SI" b="1" dirty="0"/>
              <a:t>olitical affiliation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E</a:t>
            </a:r>
            <a:r>
              <a:rPr lang="sl-SI" b="1" dirty="0"/>
              <a:t>xisting salary</a:t>
            </a:r>
            <a:endParaRPr lang="en-GB" b="1" dirty="0"/>
          </a:p>
          <a:p>
            <a:pPr>
              <a:lnSpc>
                <a:spcPct val="80000"/>
              </a:lnSpc>
            </a:pPr>
            <a:r>
              <a:rPr lang="en-GB" b="1" dirty="0"/>
              <a:t> Marital status</a:t>
            </a:r>
            <a:endParaRPr lang="sl-SI" b="1" dirty="0"/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N</a:t>
            </a:r>
            <a:r>
              <a:rPr lang="sl-SI" b="1" dirty="0"/>
              <a:t>umber of children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N</a:t>
            </a:r>
            <a:r>
              <a:rPr lang="sl-SI" b="1" dirty="0"/>
              <a:t>egative experience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H</a:t>
            </a:r>
            <a:r>
              <a:rPr lang="sl-SI" b="1" dirty="0"/>
              <a:t>obbies &amp; interests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W</a:t>
            </a:r>
            <a:r>
              <a:rPr lang="sl-SI" b="1" dirty="0"/>
              <a:t>eight, height, health</a:t>
            </a:r>
          </a:p>
          <a:p>
            <a:pPr>
              <a:lnSpc>
                <a:spcPct val="80000"/>
              </a:lnSpc>
            </a:pPr>
            <a:r>
              <a:rPr lang="sl-SI" b="1" dirty="0"/>
              <a:t> </a:t>
            </a:r>
            <a:r>
              <a:rPr lang="en-GB" b="1" dirty="0"/>
              <a:t>Disabilities</a:t>
            </a:r>
            <a:endParaRPr lang="en-GB" dirty="0"/>
          </a:p>
          <a:p>
            <a:pPr>
              <a:lnSpc>
                <a:spcPct val="80000"/>
              </a:lnSpc>
            </a:pPr>
            <a:r>
              <a:rPr lang="en-GB" b="1" dirty="0"/>
              <a:t>References</a:t>
            </a:r>
            <a:endParaRPr lang="sl-SI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2060848"/>
            <a:ext cx="2275586" cy="2922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86"/>
    </mc:Choice>
    <mc:Fallback xmlns="">
      <p:transition spd="slow" advTm="282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CV content: Should I have?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9144000" cy="45307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GB" sz="2400" dirty="0"/>
              <a:t>Provided you can do the job than none of these would</a:t>
            </a:r>
            <a:r>
              <a:rPr lang="en-GB" sz="2400" b="1" dirty="0"/>
              <a:t> ‘stop you’</a:t>
            </a:r>
            <a:r>
              <a:rPr lang="en-GB" sz="2400" dirty="0"/>
              <a:t> from doing the job then you should NOT include these:</a:t>
            </a:r>
            <a:endParaRPr lang="sl-SI" sz="2400" dirty="0"/>
          </a:p>
          <a:p>
            <a:pPr lvl="1">
              <a:lnSpc>
                <a:spcPct val="80000"/>
              </a:lnSpc>
            </a:pPr>
            <a:r>
              <a:rPr lang="sl-SI" sz="2000" dirty="0"/>
              <a:t>Age</a:t>
            </a:r>
            <a:r>
              <a:rPr lang="en-GB" sz="2000" dirty="0"/>
              <a:t>, Date of Birth, </a:t>
            </a:r>
            <a:r>
              <a:rPr lang="sl-SI" sz="2000" dirty="0"/>
              <a:t>Place of birth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Ethnic identity </a:t>
            </a:r>
            <a:endParaRPr lang="en-GB" sz="2000" dirty="0"/>
          </a:p>
          <a:p>
            <a:pPr lvl="1">
              <a:lnSpc>
                <a:spcPct val="80000"/>
              </a:lnSpc>
            </a:pPr>
            <a:r>
              <a:rPr lang="en-GB" sz="2000" dirty="0"/>
              <a:t>Disability</a:t>
            </a:r>
            <a:endParaRPr lang="sl-SI" sz="2000" dirty="0"/>
          </a:p>
          <a:p>
            <a:pPr lvl="1">
              <a:lnSpc>
                <a:spcPct val="80000"/>
              </a:lnSpc>
            </a:pPr>
            <a:r>
              <a:rPr lang="sl-SI" sz="2000" dirty="0"/>
              <a:t>Political affiliation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Religious preference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Hobbies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Marital status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Sexual orientation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Photographs </a:t>
            </a:r>
          </a:p>
          <a:p>
            <a:pPr lvl="1">
              <a:lnSpc>
                <a:spcPct val="80000"/>
              </a:lnSpc>
            </a:pPr>
            <a:r>
              <a:rPr lang="sl-SI" sz="2000" dirty="0"/>
              <a:t>Height, weight, health</a:t>
            </a:r>
          </a:p>
          <a:p>
            <a:pPr>
              <a:lnSpc>
                <a:spcPct val="80000"/>
              </a:lnSpc>
              <a:buNone/>
            </a:pPr>
            <a:endParaRPr lang="sl-SI" sz="2400" dirty="0"/>
          </a:p>
        </p:txBody>
      </p:sp>
      <p:pic>
        <p:nvPicPr>
          <p:cNvPr id="9" name="Picture 8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2780928"/>
            <a:ext cx="2275586" cy="2922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36"/>
    </mc:Choice>
    <mc:Fallback xmlns="">
      <p:transition spd="slow" advTm="4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Styles of CVs: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982663" y="1905000"/>
            <a:ext cx="8161337" cy="4191000"/>
          </a:xfrm>
        </p:spPr>
        <p:txBody>
          <a:bodyPr/>
          <a:lstStyle/>
          <a:p>
            <a:r>
              <a:rPr lang="en-GB" dirty="0"/>
              <a:t>Skill Style:</a:t>
            </a:r>
          </a:p>
          <a:p>
            <a:pPr lvl="1"/>
            <a:r>
              <a:rPr lang="en-GB" dirty="0"/>
              <a:t>Skills required by the job are given priority.</a:t>
            </a:r>
          </a:p>
          <a:p>
            <a:r>
              <a:rPr lang="en-GB" dirty="0"/>
              <a:t>Chronological style:</a:t>
            </a:r>
          </a:p>
          <a:p>
            <a:pPr lvl="1"/>
            <a:r>
              <a:rPr lang="en-GB" dirty="0"/>
              <a:t>Order of skills acquired are given priority using general headings.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320" y="260648"/>
            <a:ext cx="1177385" cy="151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04"/>
    </mc:Choice>
    <mc:Fallback xmlns="">
      <p:transition spd="slow" advTm="4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Common Layout: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054100" y="1905000"/>
            <a:ext cx="8089900" cy="4191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Personal Statement / Cover letter</a:t>
            </a:r>
          </a:p>
          <a:p>
            <a:r>
              <a:rPr lang="en-GB" dirty="0"/>
              <a:t>Name and personal information</a:t>
            </a:r>
          </a:p>
          <a:p>
            <a:r>
              <a:rPr lang="sl-SI" dirty="0"/>
              <a:t>Objective</a:t>
            </a:r>
          </a:p>
          <a:p>
            <a:r>
              <a:rPr lang="sl-SI" dirty="0"/>
              <a:t>Work experience</a:t>
            </a:r>
          </a:p>
          <a:p>
            <a:r>
              <a:rPr lang="sl-SI" dirty="0"/>
              <a:t>Education</a:t>
            </a:r>
          </a:p>
          <a:p>
            <a:r>
              <a:rPr lang="sl-SI" dirty="0"/>
              <a:t>Personal characteristics</a:t>
            </a:r>
          </a:p>
          <a:p>
            <a:r>
              <a:rPr lang="sl-SI" dirty="0"/>
              <a:t>Interests</a:t>
            </a:r>
            <a:endParaRPr lang="en-GB" dirty="0"/>
          </a:p>
          <a:p>
            <a:r>
              <a:rPr lang="en-GB" dirty="0"/>
              <a:t>References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  <p:pic>
        <p:nvPicPr>
          <p:cNvPr id="8" name="Picture 7" descr="CVtemplat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6458" y="476673"/>
            <a:ext cx="1121319" cy="1440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24"/>
    </mc:Choice>
    <mc:Fallback xmlns="">
      <p:transition spd="slow" advTm="7482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Personal Statement: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054100" y="1905000"/>
            <a:ext cx="8089900" cy="4191000"/>
          </a:xfrm>
        </p:spPr>
        <p:txBody>
          <a:bodyPr>
            <a:normAutofit/>
          </a:bodyPr>
          <a:lstStyle/>
          <a:p>
            <a:r>
              <a:rPr lang="en-GB" dirty="0"/>
              <a:t>Example:</a:t>
            </a:r>
          </a:p>
          <a:p>
            <a:pPr lvl="1"/>
            <a:r>
              <a:rPr lang="sl-SI" dirty="0"/>
              <a:t>"A </a:t>
            </a:r>
            <a:r>
              <a:rPr lang="en-GB" dirty="0"/>
              <a:t>computing</a:t>
            </a:r>
            <a:r>
              <a:rPr lang="sl-SI" dirty="0"/>
              <a:t> position where extensive </a:t>
            </a:r>
            <a:r>
              <a:rPr lang="en-GB" dirty="0"/>
              <a:t>designing, programming</a:t>
            </a:r>
            <a:r>
              <a:rPr lang="sl-SI" dirty="0"/>
              <a:t>, </a:t>
            </a:r>
            <a:r>
              <a:rPr lang="en-GB" dirty="0"/>
              <a:t>testing</a:t>
            </a:r>
            <a:r>
              <a:rPr lang="sl-SI" dirty="0"/>
              <a:t> and technical skills are required, preferably within </a:t>
            </a:r>
            <a:r>
              <a:rPr lang="en-GB" dirty="0"/>
              <a:t>Web design</a:t>
            </a:r>
            <a:r>
              <a:rPr lang="sl-SI" dirty="0"/>
              <a:t>. </a:t>
            </a:r>
          </a:p>
          <a:p>
            <a:pPr lvl="1"/>
            <a:r>
              <a:rPr lang="sl-SI" dirty="0"/>
              <a:t>“Desire a position in the </a:t>
            </a:r>
            <a:r>
              <a:rPr lang="en-GB" dirty="0"/>
              <a:t>Business IT</a:t>
            </a:r>
            <a:r>
              <a:rPr lang="sl-SI" dirty="0"/>
              <a:t> area. Prefer a position requiring respon</a:t>
            </a:r>
            <a:r>
              <a:rPr lang="en-GB" dirty="0" err="1"/>
              <a:t>si</a:t>
            </a:r>
            <a:r>
              <a:rPr lang="sl-SI" dirty="0"/>
              <a:t>bility and a variety of tasks”. </a:t>
            </a:r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72"/>
    </mc:Choice>
    <mc:Fallback xmlns="">
      <p:transition spd="slow" advTm="10257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304800" y="762000"/>
            <a:ext cx="830580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Constantia" pitchFamily="16" charset="0"/>
              </a:rPr>
              <a:t>Mr. Martin </a:t>
            </a:r>
            <a:r>
              <a:rPr lang="en-US" sz="4400" dirty="0" err="1">
                <a:latin typeface="Constantia" pitchFamily="16" charset="0"/>
              </a:rPr>
              <a:t>Aitchison</a:t>
            </a:r>
            <a:endParaRPr lang="en-US" sz="4400" dirty="0">
              <a:latin typeface="Constantia" pitchFamily="16" charset="0"/>
            </a:endParaRPr>
          </a:p>
          <a:p>
            <a:endParaRPr lang="en-US" sz="44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r>
              <a:rPr lang="en-US" dirty="0">
                <a:latin typeface="Constantia" pitchFamily="16" charset="0"/>
              </a:rPr>
              <a:t>123</a:t>
            </a:r>
            <a:r>
              <a:rPr lang="en-US" sz="1800" dirty="0">
                <a:latin typeface="Constantia" pitchFamily="16" charset="0"/>
              </a:rPr>
              <a:t> </a:t>
            </a:r>
            <a:r>
              <a:rPr lang="en-US" sz="1800" dirty="0" err="1">
                <a:latin typeface="Constantia" pitchFamily="16" charset="0"/>
              </a:rPr>
              <a:t>Somestreet</a:t>
            </a:r>
            <a:r>
              <a:rPr lang="en-US" sz="1800" dirty="0">
                <a:latin typeface="Constantia" pitchFamily="16" charset="0"/>
              </a:rPr>
              <a:t> Road				(</a:t>
            </a:r>
            <a:r>
              <a:rPr lang="en-US" dirty="0">
                <a:latin typeface="Constantia" pitchFamily="16" charset="0"/>
              </a:rPr>
              <a:t>020</a:t>
            </a:r>
            <a:r>
              <a:rPr lang="en-US" sz="1800" dirty="0">
                <a:latin typeface="Constantia" pitchFamily="16" charset="0"/>
              </a:rPr>
              <a:t>) 7474-0012</a:t>
            </a:r>
          </a:p>
          <a:p>
            <a:r>
              <a:rPr lang="en-US" dirty="0">
                <a:latin typeface="Constantia" pitchFamily="16" charset="0"/>
              </a:rPr>
              <a:t>London</a:t>
            </a:r>
            <a:r>
              <a:rPr lang="en-US" sz="1800" dirty="0">
                <a:latin typeface="Constantia" pitchFamily="16" charset="0"/>
              </a:rPr>
              <a:t>, E16 2RD - UK			</a:t>
            </a:r>
            <a:r>
              <a:rPr lang="en-US" dirty="0">
                <a:latin typeface="Constantia" pitchFamily="16" charset="0"/>
                <a:hlinkClick r:id="rId4"/>
              </a:rPr>
              <a:t>martin.aitchison@hotmail.com</a:t>
            </a:r>
            <a:r>
              <a:rPr lang="en-US" dirty="0">
                <a:latin typeface="Constantia" pitchFamily="16" charset="0"/>
              </a:rPr>
              <a:t> </a:t>
            </a:r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endParaRPr lang="en-US" sz="1800" dirty="0">
              <a:latin typeface="Constantia" pitchFamily="16" charset="0"/>
            </a:endParaRPr>
          </a:p>
          <a:p>
            <a:pPr lvl="1"/>
            <a:r>
              <a:rPr lang="sl-SI" dirty="0"/>
              <a:t>Desire a position in the </a:t>
            </a:r>
            <a:r>
              <a:rPr lang="en-GB" dirty="0"/>
              <a:t>Business IT</a:t>
            </a:r>
            <a:r>
              <a:rPr lang="sl-SI" dirty="0"/>
              <a:t> area. Prefer a position requiring</a:t>
            </a:r>
            <a:r>
              <a:rPr lang="en-GB" dirty="0"/>
              <a:t> </a:t>
            </a:r>
            <a:r>
              <a:rPr lang="sl-SI" dirty="0"/>
              <a:t>respon</a:t>
            </a:r>
            <a:r>
              <a:rPr lang="en-GB" dirty="0" err="1"/>
              <a:t>si</a:t>
            </a:r>
            <a:r>
              <a:rPr lang="sl-SI" dirty="0"/>
              <a:t>bility and a variety of tasks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84"/>
    </mc:Choice>
    <mc:Fallback xmlns="">
      <p:transition spd="slow" advTm="5088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b="1" dirty="0"/>
              <a:t>Listing Academic and Working experience: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125538" y="1905000"/>
            <a:ext cx="8018462" cy="4191000"/>
          </a:xfrm>
        </p:spPr>
        <p:txBody>
          <a:bodyPr>
            <a:normAutofit/>
          </a:bodyPr>
          <a:lstStyle/>
          <a:p>
            <a:r>
              <a:rPr lang="en-GB" dirty="0"/>
              <a:t>Usually you need to:</a:t>
            </a:r>
          </a:p>
          <a:p>
            <a:pPr lvl="1"/>
            <a:r>
              <a:rPr lang="en-GB" dirty="0"/>
              <a:t>List them in </a:t>
            </a:r>
            <a:r>
              <a:rPr lang="en-GB" u="sng" dirty="0"/>
              <a:t>reverse chronological </a:t>
            </a:r>
            <a:r>
              <a:rPr lang="en-GB" dirty="0"/>
              <a:t>order.</a:t>
            </a:r>
          </a:p>
          <a:p>
            <a:pPr lvl="1"/>
            <a:r>
              <a:rPr lang="en-GB" dirty="0"/>
              <a:t>Highlight work experience key ones for the job.</a:t>
            </a:r>
          </a:p>
          <a:p>
            <a:pPr lvl="1"/>
            <a:r>
              <a:rPr lang="en-GB" dirty="0"/>
              <a:t>Other skills key or related to the job.</a:t>
            </a:r>
          </a:p>
          <a:p>
            <a:r>
              <a:rPr lang="en-GB" dirty="0"/>
              <a:t>You need to state: </a:t>
            </a:r>
            <a:r>
              <a:rPr lang="en-GB" b="1" dirty="0"/>
              <a:t>What, Where, </a:t>
            </a:r>
            <a:r>
              <a:rPr lang="en-GB" dirty="0"/>
              <a:t>and</a:t>
            </a:r>
            <a:r>
              <a:rPr lang="en-GB" b="1" dirty="0"/>
              <a:t> When.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95"/>
    </mc:Choice>
    <mc:Fallback xmlns="">
      <p:transition spd="slow" advTm="12379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Phrases to use: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838200" y="1412875"/>
            <a:ext cx="8305800" cy="4752975"/>
          </a:xfrm>
        </p:spPr>
        <p:txBody>
          <a:bodyPr>
            <a:normAutofit fontScale="62500" lnSpcReduction="20000"/>
          </a:bodyPr>
          <a:lstStyle/>
          <a:p>
            <a:r>
              <a:rPr lang="sl-SI" dirty="0"/>
              <a:t>Creative</a:t>
            </a:r>
            <a:r>
              <a:rPr lang="en-GB" dirty="0"/>
              <a:t> </a:t>
            </a:r>
          </a:p>
          <a:p>
            <a:r>
              <a:rPr lang="en-GB" dirty="0"/>
              <a:t>E</a:t>
            </a:r>
            <a:r>
              <a:rPr lang="sl-SI" dirty="0"/>
              <a:t>fficient</a:t>
            </a:r>
            <a:endParaRPr lang="en-GB" dirty="0"/>
          </a:p>
          <a:p>
            <a:r>
              <a:rPr lang="en-GB" dirty="0"/>
              <a:t>P</a:t>
            </a:r>
            <a:r>
              <a:rPr lang="sl-SI" dirty="0"/>
              <a:t>roficient</a:t>
            </a:r>
            <a:endParaRPr lang="en-GB" dirty="0"/>
          </a:p>
          <a:p>
            <a:r>
              <a:rPr lang="en-GB" dirty="0"/>
              <a:t>S</a:t>
            </a:r>
            <a:r>
              <a:rPr lang="sl-SI" dirty="0"/>
              <a:t>ystematic</a:t>
            </a:r>
            <a:endParaRPr lang="en-GB" dirty="0"/>
          </a:p>
          <a:p>
            <a:r>
              <a:rPr lang="en-GB" dirty="0"/>
              <a:t>Ha</a:t>
            </a:r>
            <a:r>
              <a:rPr lang="sl-SI" dirty="0"/>
              <a:t>rd worker</a:t>
            </a:r>
            <a:endParaRPr lang="en-GB" dirty="0"/>
          </a:p>
          <a:p>
            <a:r>
              <a:rPr lang="en-GB" dirty="0"/>
              <a:t>Enjoy working in groups and on my own.</a:t>
            </a:r>
          </a:p>
          <a:p>
            <a:r>
              <a:rPr lang="en-GB" dirty="0"/>
              <a:t>P</a:t>
            </a:r>
            <a:r>
              <a:rPr lang="sl-SI" dirty="0"/>
              <a:t>refer to act</a:t>
            </a:r>
            <a:r>
              <a:rPr lang="en-GB" dirty="0"/>
              <a:t>...</a:t>
            </a:r>
          </a:p>
          <a:p>
            <a:r>
              <a:rPr lang="en-GB" dirty="0"/>
              <a:t>W</a:t>
            </a:r>
            <a:r>
              <a:rPr lang="sl-SI" dirty="0"/>
              <a:t>ell versed in...</a:t>
            </a:r>
            <a:endParaRPr lang="en-GB" dirty="0"/>
          </a:p>
          <a:p>
            <a:r>
              <a:rPr lang="en-GB" dirty="0"/>
              <a:t>W</a:t>
            </a:r>
            <a:r>
              <a:rPr lang="sl-SI" dirty="0"/>
              <a:t>illing to take initiative</a:t>
            </a:r>
            <a:endParaRPr lang="en-GB" dirty="0"/>
          </a:p>
          <a:p>
            <a:r>
              <a:rPr lang="en-GB" dirty="0"/>
              <a:t>L</a:t>
            </a:r>
            <a:r>
              <a:rPr lang="sl-SI" dirty="0"/>
              <a:t>ike to work in one place</a:t>
            </a:r>
            <a:endParaRPr lang="en-GB" dirty="0"/>
          </a:p>
          <a:p>
            <a:r>
              <a:rPr lang="en-GB" dirty="0"/>
              <a:t>E</a:t>
            </a:r>
            <a:r>
              <a:rPr lang="sl-SI" dirty="0"/>
              <a:t>njoy challenging experience</a:t>
            </a:r>
            <a:r>
              <a:rPr lang="en-GB" dirty="0"/>
              <a:t>...</a:t>
            </a:r>
          </a:p>
          <a:p>
            <a:r>
              <a:rPr lang="en-GB" dirty="0"/>
              <a:t>P</a:t>
            </a:r>
            <a:r>
              <a:rPr lang="sl-SI" dirty="0"/>
              <a:t>ersistance to work underpressure</a:t>
            </a:r>
            <a:endParaRPr lang="en-GB" dirty="0"/>
          </a:p>
          <a:p>
            <a:r>
              <a:rPr lang="en-GB" dirty="0"/>
              <a:t>F</a:t>
            </a:r>
            <a:r>
              <a:rPr lang="sl-SI" dirty="0"/>
              <a:t>irst-hand knowledge of...</a:t>
            </a:r>
            <a:endParaRPr lang="en-GB" dirty="0"/>
          </a:p>
          <a:p>
            <a:r>
              <a:rPr lang="en-GB" dirty="0"/>
              <a:t>H</a:t>
            </a:r>
            <a:r>
              <a:rPr lang="sl-SI" dirty="0"/>
              <a:t>aving a desire to learn</a:t>
            </a:r>
            <a:endParaRPr lang="en-GB" dirty="0"/>
          </a:p>
          <a:p>
            <a:r>
              <a:rPr lang="en-GB" dirty="0"/>
              <a:t>Quick learner</a:t>
            </a:r>
            <a:endParaRPr lang="sl-SI" dirty="0"/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70"/>
    </mc:Choice>
    <mc:Fallback xmlns="">
      <p:transition spd="slow" advTm="15967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Useful work-related verbs: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 2" pitchFamily="16" charset="2"/>
              <a:buNone/>
            </a:pPr>
            <a:r>
              <a:rPr lang="en-US" dirty="0"/>
              <a:t>Administered	Analyzed		Appraised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Assembled	Budgeted		Coached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Compiled		Conducted	Coordinated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Designed		Developed		Evaluated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Facilitated		Managed		Monitored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Negotiated	Planned		Repaired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Printed		Recorded		Recruited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Served		Supervised	Taught</a:t>
            </a:r>
          </a:p>
          <a:p>
            <a:pPr eaLnBrk="1" hangingPunct="1">
              <a:buFont typeface="Wingdings 2" pitchFamily="16" charset="2"/>
              <a:buNone/>
            </a:pPr>
            <a:r>
              <a:rPr lang="en-US" dirty="0"/>
              <a:t>Translated		Wrote		Reviewed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9"/>
    </mc:Choice>
    <mc:Fallback xmlns="">
      <p:transition spd="slow" advTm="204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Module Aims:</a:t>
            </a:r>
            <a:endParaRPr lang="en-GB" b="1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This module aims to develop skills that are necessary for success in academic and professional working environments.</a:t>
            </a:r>
          </a:p>
          <a:p>
            <a:pPr eaLnBrk="1" hangingPunct="1"/>
            <a:r>
              <a:rPr lang="en-GB" dirty="0"/>
              <a:t>They include – Personal skills, organisational skills and self-confidence and initiative skills.</a:t>
            </a:r>
          </a:p>
          <a:p>
            <a:pPr eaLnBrk="1" hangingPunct="1">
              <a:buFontTx/>
              <a:buNone/>
            </a:pPr>
            <a:endParaRPr lang="en-GB" dirty="0"/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66DB841C-69B5-4BBA-9DDA-B98A80F9AD19}" type="slidenum">
              <a:rPr lang="en-GB"/>
              <a:pPr/>
              <a:t>4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4601C7-FFCA-4D4B-8730-25BF576DE4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6400" y="2457360"/>
              <a:ext cx="6190920" cy="57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4601C7-FFCA-4D4B-8730-25BF576DE4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040" y="2448000"/>
                <a:ext cx="6209640" cy="59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02"/>
    </mc:Choice>
    <mc:Fallback xmlns="">
      <p:transition spd="slow" advTm="5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Other sections that you may have: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1125538" y="1905000"/>
            <a:ext cx="8018462" cy="4191000"/>
          </a:xfrm>
        </p:spPr>
        <p:txBody>
          <a:bodyPr>
            <a:normAutofit/>
          </a:bodyPr>
          <a:lstStyle/>
          <a:p>
            <a:r>
              <a:rPr lang="en-US" dirty="0"/>
              <a:t>General Skills (not directly related) </a:t>
            </a:r>
          </a:p>
          <a:p>
            <a:pPr lvl="1"/>
            <a:r>
              <a:rPr lang="en-US" dirty="0"/>
              <a:t>Example: Driving license / languages..etc.</a:t>
            </a:r>
          </a:p>
          <a:p>
            <a:r>
              <a:rPr lang="en-US" dirty="0"/>
              <a:t>Volunteer work</a:t>
            </a:r>
          </a:p>
          <a:p>
            <a:r>
              <a:rPr lang="en-US" dirty="0"/>
              <a:t>Honors and Awards</a:t>
            </a:r>
          </a:p>
          <a:p>
            <a:r>
              <a:rPr lang="en-US" dirty="0"/>
              <a:t>Publications/presentations</a:t>
            </a:r>
          </a:p>
          <a:p>
            <a:r>
              <a:rPr lang="en-US" dirty="0"/>
              <a:t>Affiliations</a:t>
            </a:r>
          </a:p>
          <a:p>
            <a:r>
              <a:rPr lang="en-US" dirty="0"/>
              <a:t>Web links (samples of work!)</a:t>
            </a:r>
          </a:p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  <p:pic>
        <p:nvPicPr>
          <p:cNvPr id="1028" name="Picture 4" descr="C:\Users\akram\AppData\Local\Microsoft\Windows\Temporary Internet Files\Content.IE5\VECXAM4N\MP900431723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3429000"/>
            <a:ext cx="1584176" cy="158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10"/>
    </mc:Choice>
    <mc:Fallback xmlns="">
      <p:transition spd="slow" advTm="12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Put yourself in employers shoes:</a:t>
            </a:r>
          </a:p>
        </p:txBody>
      </p:sp>
      <p:pic>
        <p:nvPicPr>
          <p:cNvPr id="4" name="Picture 3" descr="CV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7425" y="1484784"/>
            <a:ext cx="3076575" cy="2200275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1628800"/>
            <a:ext cx="6192688" cy="4800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scannable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zh-CN" sz="3200" dirty="0"/>
              <a:t>use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bullet points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labels or keywords.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 is more.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Make your presentation</a:t>
            </a:r>
            <a:r>
              <a:rPr kumimoji="0" lang="en-US" altLang="zh-CN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stand out.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Minimize use of abbreviations.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31"/>
    </mc:Choice>
    <mc:Fallback xmlns="">
      <p:transition spd="slow" advTm="5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800" b="1" dirty="0"/>
              <a:t>Show creativity in your presentation!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82924" y="6348562"/>
            <a:ext cx="2133600" cy="365125"/>
          </a:xfrm>
        </p:spPr>
        <p:txBody>
          <a:bodyPr/>
          <a:lstStyle/>
          <a:p>
            <a:pPr>
              <a:defRPr/>
            </a:pPr>
            <a:fld id="{8A393D87-CF50-4A05-85B8-B958C83E0E20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pic>
        <p:nvPicPr>
          <p:cNvPr id="9" name="Picture 8" descr="MyCV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1556792"/>
            <a:ext cx="6187976" cy="4393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76"/>
    </mc:Choice>
    <mc:Fallback xmlns="">
      <p:transition spd="slow" advTm="9117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CF09-8548-413A-B801-B96BFAAC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19A0AB1-390E-4B6A-BBA1-E2C94328E029}"/>
              </a:ext>
            </a:extLst>
          </p:cNvPr>
          <p:cNvSpPr txBox="1">
            <a:spLocks/>
          </p:cNvSpPr>
          <p:nvPr/>
        </p:nvSpPr>
        <p:spPr>
          <a:xfrm>
            <a:off x="755576" y="1981200"/>
            <a:ext cx="7848872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Activity 1.4. Look at four examples of CVs from last year (names and personal details covered). </a:t>
            </a:r>
          </a:p>
          <a:p>
            <a:endParaRPr lang="en-GB" dirty="0"/>
          </a:p>
          <a:p>
            <a:r>
              <a:rPr lang="en-GB" dirty="0"/>
              <a:t>And rank them from best to worse.</a:t>
            </a:r>
          </a:p>
        </p:txBody>
      </p:sp>
    </p:spTree>
    <p:extLst>
      <p:ext uri="{BB962C8B-B14F-4D97-AF65-F5344CB8AC3E}">
        <p14:creationId xmlns:p14="http://schemas.microsoft.com/office/powerpoint/2010/main" val="5406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96"/>
    </mc:Choice>
    <mc:Fallback xmlns="">
      <p:transition spd="slow" advTm="2399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5249-369C-4D36-978B-843C38CC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Lets have a demo: CV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9F17C-4BBB-4AE5-AB8D-5470AF523731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04C36-10C3-4B2C-BFD5-D64E962E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43" y="1340768"/>
            <a:ext cx="6077373" cy="3779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A1DF13-4BFA-4E28-B77A-F98280587826}"/>
              </a:ext>
            </a:extLst>
          </p:cNvPr>
          <p:cNvSpPr/>
          <p:nvPr/>
        </p:nvSpPr>
        <p:spPr>
          <a:xfrm>
            <a:off x="5436096" y="2708920"/>
            <a:ext cx="864096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BD1-A5F0-434F-9113-E119CBB4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16" y="2204864"/>
            <a:ext cx="6671041" cy="4148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D4068F-5DCB-423F-9F2D-D928BE0D9FD6}"/>
              </a:ext>
            </a:extLst>
          </p:cNvPr>
          <p:cNvSpPr/>
          <p:nvPr/>
        </p:nvSpPr>
        <p:spPr>
          <a:xfrm>
            <a:off x="3059832" y="4149080"/>
            <a:ext cx="33123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5249-369C-4D36-978B-843C38CC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Lets have a demo: CV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9F17C-4BBB-4AE5-AB8D-5470AF523731}"/>
              </a:ext>
            </a:extLst>
          </p:cNvPr>
          <p:cNvSpPr txBox="1"/>
          <p:nvPr/>
        </p:nvSpPr>
        <p:spPr>
          <a:xfrm>
            <a:off x="7981890" y="13347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DD320-00EE-462E-B1FB-0B7A096D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15" r="42913" b="1"/>
          <a:stretch/>
        </p:blipFill>
        <p:spPr>
          <a:xfrm>
            <a:off x="251520" y="1268760"/>
            <a:ext cx="5220072" cy="3289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7166B-AC75-4D5E-9194-9CE63EC36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00" y="2348880"/>
            <a:ext cx="6077371" cy="37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62200" y="2209800"/>
            <a:ext cx="4419600" cy="4267200"/>
            <a:chOff x="2362200" y="2209800"/>
            <a:chExt cx="4419600" cy="4267200"/>
          </a:xfrm>
          <a:solidFill>
            <a:srgbClr val="CC0000"/>
          </a:solidFill>
        </p:grpSpPr>
        <p:sp>
          <p:nvSpPr>
            <p:cNvPr id="2" name="Donut 1"/>
            <p:cNvSpPr/>
            <p:nvPr/>
          </p:nvSpPr>
          <p:spPr bwMode="auto">
            <a:xfrm>
              <a:off x="2362200" y="2209800"/>
              <a:ext cx="4419600" cy="4267200"/>
            </a:xfrm>
            <a:prstGeom prst="donut">
              <a:avLst>
                <a:gd name="adj" fmla="val 13954"/>
              </a:avLst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kton" pitchFamily="34" charset="0"/>
              </a:endParaRPr>
            </a:p>
          </p:txBody>
        </p:sp>
        <p:sp>
          <p:nvSpPr>
            <p:cNvPr id="3" name="Donut 2"/>
            <p:cNvSpPr/>
            <p:nvPr/>
          </p:nvSpPr>
          <p:spPr bwMode="auto">
            <a:xfrm>
              <a:off x="3505200" y="3352800"/>
              <a:ext cx="2133600" cy="2057400"/>
            </a:xfrm>
            <a:prstGeom prst="donut">
              <a:avLst>
                <a:gd name="adj" fmla="val 30634"/>
              </a:avLst>
            </a:prstGeom>
            <a:grp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kton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33400" y="228600"/>
            <a:ext cx="7422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b="1" dirty="0">
                <a:latin typeface="Times New Roman" pitchFamily="18" charset="0"/>
              </a:rPr>
              <a:t>A job you really want?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54102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Show interest beyond being a ‘job’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8956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Show  the Skills they want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45720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Match required Job Skills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9396" y="1752600"/>
            <a:ext cx="21190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Match the Object you want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5576" y="13407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Your CV needs to: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72000" y="2924944"/>
            <a:ext cx="1800200" cy="13681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92080" y="4437112"/>
            <a:ext cx="1512168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35696" y="3501008"/>
            <a:ext cx="1512168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979712" y="5229200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4A53-7FCF-478D-BE31-9BA2652C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Set up UEL email on your phone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13B48-C3A5-4EDD-B701-45B939E4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2" t="41180" r="27951" b="45120"/>
          <a:stretch/>
        </p:blipFill>
        <p:spPr>
          <a:xfrm>
            <a:off x="611560" y="2653426"/>
            <a:ext cx="7560840" cy="15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2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b="1" dirty="0"/>
              <a:t>Things to do: Deadline next week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Complete the Self-evaluation online. </a:t>
            </a:r>
          </a:p>
          <a:p>
            <a:endParaRPr lang="en-GB" dirty="0"/>
          </a:p>
          <a:p>
            <a:r>
              <a:rPr lang="en-GB" dirty="0"/>
              <a:t>Complete the Mental Wealth Survey and email it to your Advisor.</a:t>
            </a:r>
          </a:p>
          <a:p>
            <a:pPr>
              <a:buNone/>
            </a:pPr>
            <a:endParaRPr lang="en-GB" dirty="0"/>
          </a:p>
          <a:p>
            <a:pPr eaLnBrk="1" hangingPunct="1"/>
            <a:r>
              <a:rPr lang="en-GB" dirty="0"/>
              <a:t>Produce your first CV and show it to your tutor for feedback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/>
            <a:r>
              <a:rPr lang="en-GB" dirty="0"/>
              <a:t>Next week you submit the Self-evaluation and CV. 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Set up your UEL email on your phone.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2355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295A7EBE-0B04-4849-9102-4D64AC1BCC9F}" type="slidenum">
              <a:rPr lang="en-GB"/>
              <a:pPr/>
              <a:t>48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Learning Outcomes</a:t>
            </a:r>
            <a:endParaRPr lang="en-GB" b="1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GB" dirty="0"/>
              <a:t>At the end of this module, students will be able to:</a:t>
            </a:r>
          </a:p>
          <a:p>
            <a:pPr marL="971550" lvl="1" indent="-514350">
              <a:buAutoNum type="arabicPeriod"/>
            </a:pPr>
            <a:r>
              <a:rPr lang="en-GB" b="1" dirty="0"/>
              <a:t>Articulate </a:t>
            </a:r>
            <a:r>
              <a:rPr lang="en-GB" dirty="0"/>
              <a:t>the nature of work practices, employment patterns and industry requirements and </a:t>
            </a:r>
            <a:r>
              <a:rPr lang="en-GB" i="1" dirty="0"/>
              <a:t>research</a:t>
            </a:r>
            <a:r>
              <a:rPr lang="en-GB" dirty="0"/>
              <a:t>, identify and </a:t>
            </a:r>
            <a:r>
              <a:rPr lang="en-GB" i="1" dirty="0"/>
              <a:t>plan</a:t>
            </a:r>
            <a:r>
              <a:rPr lang="en-GB" dirty="0"/>
              <a:t> the required skills and </a:t>
            </a:r>
            <a:r>
              <a:rPr lang="en-GB" i="1" dirty="0"/>
              <a:t>competence acquisition </a:t>
            </a:r>
            <a:r>
              <a:rPr lang="en-GB" dirty="0"/>
              <a:t>for their proposed career area.</a:t>
            </a:r>
          </a:p>
          <a:p>
            <a:pPr marL="971550" lvl="1" indent="-514350">
              <a:buAutoNum type="arabicPeriod"/>
            </a:pPr>
            <a:r>
              <a:rPr lang="en-GB" b="1" dirty="0"/>
              <a:t>Demonstrate awareness of local and global issues </a:t>
            </a:r>
            <a:r>
              <a:rPr lang="en-GB" dirty="0"/>
              <a:t>(such as inequalities and sustainability) and identify ways in which their personal approach and actions could have a positive social impact on cultures and the wider society.</a:t>
            </a:r>
          </a:p>
          <a:p>
            <a:pPr marL="971550" lvl="1" indent="-514350">
              <a:buAutoNum type="arabicPeriod" startAt="2"/>
            </a:pPr>
            <a:r>
              <a:rPr lang="en-GB" dirty="0"/>
              <a:t>Effectively identify and understand the underlying emotions of individuals and groups, </a:t>
            </a:r>
            <a:r>
              <a:rPr lang="en-GB" b="1" dirty="0"/>
              <a:t>enhancing communication efficacy, empathy</a:t>
            </a:r>
            <a:r>
              <a:rPr lang="en-GB" dirty="0"/>
              <a:t> and influence and demonstrating reflexive and reflective thinking in relation to their own development </a:t>
            </a:r>
          </a:p>
          <a:p>
            <a:pPr marL="971550" lvl="1" indent="-514350">
              <a:buAutoNum type="arabicPeriod" startAt="3"/>
            </a:pPr>
            <a:r>
              <a:rPr lang="en-GB" b="1" dirty="0"/>
              <a:t>Use digital tools</a:t>
            </a:r>
            <a:r>
              <a:rPr lang="en-GB" dirty="0"/>
              <a:t> to gather, and present information and to evaluate and communicate the outcomes of their learning.</a:t>
            </a:r>
          </a:p>
          <a:p>
            <a:pPr marL="971550" lvl="1" indent="-514350">
              <a:buAutoNum type="arabicPeriod" startAt="5"/>
            </a:pPr>
            <a:r>
              <a:rPr lang="en-GB" b="1" dirty="0"/>
              <a:t>Contribute constructively </a:t>
            </a:r>
            <a:r>
              <a:rPr lang="en-GB" dirty="0"/>
              <a:t>and creatively to a shared production process generated by an external organisation by applying appropriate modes of professional practice and behaviour </a:t>
            </a:r>
          </a:p>
          <a:p>
            <a:pPr marL="971550" lvl="1" indent="-514350">
              <a:buAutoNum type="arabicPeriod" startAt="5"/>
            </a:pPr>
            <a:r>
              <a:rPr lang="en-GB" b="1" dirty="0"/>
              <a:t>Solve problems within a group </a:t>
            </a:r>
            <a:r>
              <a:rPr lang="en-GB" dirty="0"/>
              <a:t>context.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084338BD-2A8D-485A-A206-8F64A6A76D4F}" type="slidenum">
              <a:rPr lang="en-GB"/>
              <a:pPr/>
              <a:t>5</a:t>
            </a:fld>
            <a:endParaRPr lang="en-GB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47AE87-0403-48FD-A9E9-E73CB90EC2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0160" y="2215080"/>
              <a:ext cx="4418640" cy="31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47AE87-0403-48FD-A9E9-E73CB90EC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0800" y="2205720"/>
                <a:ext cx="4437360" cy="332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92"/>
    </mc:Choice>
    <mc:Fallback xmlns="">
      <p:transition spd="slow" advTm="15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 bldLvl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/>
              <a:t>Why is this module so important!!</a:t>
            </a:r>
            <a:endParaRPr lang="en-GB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B9663D4D-8E82-4429-8F6A-D4474664DD31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34819" name="Rectangle 3"/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755576" y="1417638"/>
            <a:ext cx="468052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It assumes little knowledge.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Skills learned here will be needed in all the modules you will work 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Important skill for your work.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Skills you develop will be with you for life.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405A3-71C2-402E-AF4A-A53AF8DB2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772816"/>
            <a:ext cx="3321496" cy="33214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11"/>
    </mc:Choice>
    <mc:Fallback xmlns="">
      <p:transition spd="slow" advTm="9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/>
              <a:t>Being professional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8229600" cy="480914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/>
              <a:t>Your training starts now.</a:t>
            </a:r>
          </a:p>
          <a:p>
            <a:pPr eaLnBrk="1" hangingPunct="1"/>
            <a:r>
              <a:rPr lang="en-GB" dirty="0"/>
              <a:t>Career Skills </a:t>
            </a:r>
          </a:p>
          <a:p>
            <a:pPr lvl="1" eaLnBrk="1" hangingPunct="1"/>
            <a:r>
              <a:rPr lang="en-GB" b="1" dirty="0"/>
              <a:t>Communication;</a:t>
            </a:r>
          </a:p>
          <a:p>
            <a:pPr lvl="2" eaLnBrk="1" hangingPunct="1"/>
            <a:r>
              <a:rPr lang="en-GB" dirty="0"/>
              <a:t> written, demo, presentation</a:t>
            </a:r>
          </a:p>
          <a:p>
            <a:pPr lvl="1"/>
            <a:r>
              <a:rPr lang="en-GB" b="1" dirty="0"/>
              <a:t>Teamwork</a:t>
            </a:r>
          </a:p>
          <a:p>
            <a:pPr lvl="2"/>
            <a:r>
              <a:rPr lang="en-GB" dirty="0"/>
              <a:t>Ethical practices</a:t>
            </a:r>
          </a:p>
          <a:p>
            <a:pPr lvl="1" eaLnBrk="1" hangingPunct="1"/>
            <a:r>
              <a:rPr lang="en-GB" b="1" dirty="0"/>
              <a:t>Mental Wealth</a:t>
            </a:r>
          </a:p>
          <a:p>
            <a:pPr lvl="2" eaLnBrk="1" hangingPunct="1"/>
            <a:r>
              <a:rPr lang="en-GB" dirty="0"/>
              <a:t> Managing stress</a:t>
            </a:r>
          </a:p>
          <a:p>
            <a:pPr lvl="2" eaLnBrk="1" hangingPunct="1"/>
            <a:r>
              <a:rPr lang="en-GB" dirty="0"/>
              <a:t>Building confidence</a:t>
            </a:r>
          </a:p>
          <a:p>
            <a:pPr lvl="1" eaLnBrk="1" hangingPunct="1"/>
            <a:r>
              <a:rPr lang="en-GB" b="1" dirty="0"/>
              <a:t>Continuous professional development;</a:t>
            </a:r>
          </a:p>
          <a:p>
            <a:pPr lvl="2" eaLnBrk="1" hangingPunct="1"/>
            <a:r>
              <a:rPr lang="en-GB" dirty="0"/>
              <a:t>PDP; reflection, evaluation and planning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95355ED4-C5F7-490F-806E-8ADC8658FE8B}" type="slidenum">
              <a:rPr lang="en-GB"/>
              <a:pPr/>
              <a:t>7</a:t>
            </a:fld>
            <a:endParaRPr lang="en-GB"/>
          </a:p>
        </p:txBody>
      </p:sp>
      <p:pic>
        <p:nvPicPr>
          <p:cNvPr id="5" name="Picture 4" descr="StaffPhoto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260647"/>
            <a:ext cx="2451461" cy="332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62"/>
    </mc:Choice>
    <mc:Fallback xmlns="">
      <p:transition spd="slow" advTm="110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 dirty="0"/>
              <a:t>Communication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Through reports, meetings,</a:t>
            </a:r>
          </a:p>
          <a:p>
            <a:pPr eaLnBrk="1" hangingPunct="1">
              <a:buNone/>
            </a:pPr>
            <a:r>
              <a:rPr lang="en-GB" dirty="0"/>
              <a:t>	 e-mail &amp; phone</a:t>
            </a:r>
          </a:p>
          <a:p>
            <a:pPr eaLnBrk="1" hangingPunct="1"/>
            <a:r>
              <a:rPr lang="en-GB" dirty="0"/>
              <a:t>You will have to communicate to</a:t>
            </a:r>
          </a:p>
          <a:p>
            <a:pPr lvl="1" eaLnBrk="1" hangingPunct="1"/>
            <a:r>
              <a:rPr lang="en-GB" dirty="0"/>
              <a:t>Define a problem and project objectives</a:t>
            </a:r>
          </a:p>
          <a:p>
            <a:pPr lvl="1" eaLnBrk="1" hangingPunct="1"/>
            <a:r>
              <a:rPr lang="en-GB" dirty="0"/>
              <a:t>Analyse a problem through literature search</a:t>
            </a:r>
          </a:p>
          <a:p>
            <a:pPr lvl="1" eaLnBrk="1" hangingPunct="1"/>
            <a:r>
              <a:rPr lang="en-GB" dirty="0"/>
              <a:t>Evaluate material against Objectives</a:t>
            </a:r>
          </a:p>
          <a:p>
            <a:pPr lvl="1" eaLnBrk="1" hangingPunct="1"/>
            <a:r>
              <a:rPr lang="en-GB" dirty="0"/>
              <a:t> Compile the research to fulfil marking criteria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EDA4E0A7-929D-4415-A6E3-757FA39A51EB}" type="slidenum">
              <a:rPr lang="en-GB"/>
              <a:pPr/>
              <a:t>8</a:t>
            </a:fld>
            <a:endParaRPr lang="en-GB"/>
          </a:p>
        </p:txBody>
      </p:sp>
      <p:pic>
        <p:nvPicPr>
          <p:cNvPr id="321538" name="Picture 2" descr="C:\Users\akram\Desktop\Myimages\PictureInPictu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1184" y="160586"/>
            <a:ext cx="2715311" cy="1972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D19560-CBA2-4A85-A301-20414D5052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200" y="3372840"/>
              <a:ext cx="342720" cy="187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D19560-CBA2-4A85-A301-20414D505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840" y="3363480"/>
                <a:ext cx="361440" cy="189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41"/>
    </mc:Choice>
    <mc:Fallback xmlns="">
      <p:transition spd="slow" advTm="100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 u="sng" dirty="0"/>
              <a:t>Teamwork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GB" dirty="0"/>
          </a:p>
          <a:p>
            <a:r>
              <a:rPr lang="en-GB" b="1" dirty="0"/>
              <a:t>Ethical teamwork</a:t>
            </a:r>
          </a:p>
          <a:p>
            <a:pPr lvl="1" eaLnBrk="1" hangingPunct="1"/>
            <a:r>
              <a:rPr lang="en-GB" dirty="0"/>
              <a:t>Respect for yourself, team members, clients and users.</a:t>
            </a:r>
          </a:p>
          <a:p>
            <a:pPr lvl="1" eaLnBrk="1" hangingPunct="1"/>
            <a:r>
              <a:rPr lang="en-GB" dirty="0"/>
              <a:t>Integrity, honest reporting through project monitoring and appraisal systems</a:t>
            </a:r>
          </a:p>
          <a:p>
            <a:pPr lvl="1" eaLnBrk="1" hangingPunct="1"/>
            <a:r>
              <a:rPr lang="en-GB" dirty="0"/>
              <a:t>Professional standing- if you have respect and integrity you will be trusted.</a:t>
            </a:r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  <a:noFill/>
        </p:spPr>
        <p:txBody>
          <a:bodyPr/>
          <a:lstStyle/>
          <a:p>
            <a:fld id="{B8E4C9CC-FD28-4450-8671-B5C8C7848C9B}" type="slidenum">
              <a:rPr lang="en-GB"/>
              <a:pPr/>
              <a:t>9</a:t>
            </a:fld>
            <a:endParaRPr lang="en-GB"/>
          </a:p>
        </p:txBody>
      </p:sp>
      <p:pic>
        <p:nvPicPr>
          <p:cNvPr id="5" name="Picture 4" descr="BecktonParkSide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184" y="260648"/>
            <a:ext cx="2540000" cy="1689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5724128" y="5877272"/>
            <a:ext cx="1488704" cy="60776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3898D-73BB-4166-B90A-D41975B33A59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2"/>
    </mc:Choice>
    <mc:Fallback xmlns="">
      <p:transition spd="slow" advTm="5586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2|11.8|11.5|1.4|4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|14.1|20.4|7.2|2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9.8|31.5|36.9|10.2|1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4.5|7.8|11|9.3|29.9|59.7|8.6|3.1|3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7.8|1.8|8|13|6.6|89.3|15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.2|1.2|2.4|6.4|4.6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0.5|34.6|16.2|9.2|18.1|22.9|11.5|16.4|7.4|9.9|29.9|7.3|3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6|3.5|3|1.7|2.6|4|4.6|2.4|2.9|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8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1.6|3.6|33.8|16.8|15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|5.4|10.8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3|10.2|47.1|14.1|16.1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38.6|21|22.7|22.2|13.5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1|35.6|1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.9|3.7|15.5|21.2|3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|5.2|1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5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2.2|10.1|77|9.7|10.6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One Welcome to the module</Template>
  <TotalTime>6632</TotalTime>
  <Words>1978</Words>
  <Application>Microsoft Office PowerPoint</Application>
  <PresentationFormat>On-screen Show (4:3)</PresentationFormat>
  <Paragraphs>383</Paragraphs>
  <Slides>48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Constantia</vt:lpstr>
      <vt:lpstr>Founders Grotesk Cond Bold</vt:lpstr>
      <vt:lpstr>Founders Grotesk Light</vt:lpstr>
      <vt:lpstr>Tekton</vt:lpstr>
      <vt:lpstr>Times New Roman</vt:lpstr>
      <vt:lpstr>Wingdings</vt:lpstr>
      <vt:lpstr>Wingdings 2</vt:lpstr>
      <vt:lpstr>ACE Powerpoint template</vt:lpstr>
      <vt:lpstr>Office Theme</vt:lpstr>
      <vt:lpstr>1_ACE Powerpoint template</vt:lpstr>
      <vt:lpstr>PowerPoint Presentation</vt:lpstr>
      <vt:lpstr>Lecture Content:</vt:lpstr>
      <vt:lpstr>Introduction:</vt:lpstr>
      <vt:lpstr>Module Aims:</vt:lpstr>
      <vt:lpstr>Learning Outcomes</vt:lpstr>
      <vt:lpstr>Why is this module so important!!</vt:lpstr>
      <vt:lpstr>Being professional</vt:lpstr>
      <vt:lpstr>Communication</vt:lpstr>
      <vt:lpstr>Teamwork</vt:lpstr>
      <vt:lpstr>Continuous Professional Development</vt:lpstr>
      <vt:lpstr>End of Part 1</vt:lpstr>
      <vt:lpstr>In the next 12 weeks you will learn:</vt:lpstr>
      <vt:lpstr>In the next 12 weeks you will learn:</vt:lpstr>
      <vt:lpstr>In the next 12 weeks you will learn:</vt:lpstr>
      <vt:lpstr>Assessment</vt:lpstr>
      <vt:lpstr>Assessment</vt:lpstr>
      <vt:lpstr>Submission</vt:lpstr>
      <vt:lpstr>Guidelines to succeed in this module!</vt:lpstr>
      <vt:lpstr>Guidelines to succeed in this module!</vt:lpstr>
      <vt:lpstr>End of Part 2:</vt:lpstr>
      <vt:lpstr>This week’s lesson:</vt:lpstr>
      <vt:lpstr>Self Evaluation Form</vt:lpstr>
      <vt:lpstr>PowerPoint Presentation</vt:lpstr>
      <vt:lpstr>PowerPoint Presentation</vt:lpstr>
      <vt:lpstr>Contacting your Academic Advisor</vt:lpstr>
      <vt:lpstr>Contacting your Academic Advisor</vt:lpstr>
      <vt:lpstr>Contacting your Academic Advisors</vt:lpstr>
      <vt:lpstr>End of part 3</vt:lpstr>
      <vt:lpstr>This week’s lesson:</vt:lpstr>
      <vt:lpstr>What is a CV?</vt:lpstr>
      <vt:lpstr>CV content: Should I have?</vt:lpstr>
      <vt:lpstr>CV content: Should I have?</vt:lpstr>
      <vt:lpstr>Styles of CVs:</vt:lpstr>
      <vt:lpstr>Common Layout:</vt:lpstr>
      <vt:lpstr>Personal Statement:</vt:lpstr>
      <vt:lpstr>PowerPoint Presentation</vt:lpstr>
      <vt:lpstr>Listing Academic and Working experience:</vt:lpstr>
      <vt:lpstr>Phrases to use:</vt:lpstr>
      <vt:lpstr>Useful work-related verbs:</vt:lpstr>
      <vt:lpstr>Other sections that you may have:</vt:lpstr>
      <vt:lpstr>Put yourself in employers shoes:</vt:lpstr>
      <vt:lpstr>Show creativity in your presentation!</vt:lpstr>
      <vt:lpstr>End of part 4</vt:lpstr>
      <vt:lpstr>Lets have a demo: CV</vt:lpstr>
      <vt:lpstr>Lets have a demo: CV</vt:lpstr>
      <vt:lpstr>PowerPoint Presentation</vt:lpstr>
      <vt:lpstr>Set up UEL email on your phone</vt:lpstr>
      <vt:lpstr>Things to do: Deadline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Fadi S</cp:lastModifiedBy>
  <cp:revision>182</cp:revision>
  <dcterms:created xsi:type="dcterms:W3CDTF">2012-09-17T12:40:35Z</dcterms:created>
  <dcterms:modified xsi:type="dcterms:W3CDTF">2021-01-22T15:38:52Z</dcterms:modified>
</cp:coreProperties>
</file>